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handoutMasterIdLst>
    <p:handoutMasterId r:id="rId8"/>
  </p:handoutMasterIdLst>
  <p:sldIdLst>
    <p:sldId id="256" r:id="rId2"/>
    <p:sldId id="257" r:id="rId3"/>
    <p:sldId id="258" r:id="rId4"/>
    <p:sldId id="261" r:id="rId5"/>
    <p:sldId id="259"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2F89"/>
    <a:srgbClr val="4203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99"/>
    <p:restoredTop sz="74218"/>
  </p:normalViewPr>
  <p:slideViewPr>
    <p:cSldViewPr snapToGrid="0" snapToObjects="1">
      <p:cViewPr varScale="1">
        <p:scale>
          <a:sx n="93" d="100"/>
          <a:sy n="93" d="100"/>
        </p:scale>
        <p:origin x="2360" y="200"/>
      </p:cViewPr>
      <p:guideLst/>
    </p:cSldViewPr>
  </p:slideViewPr>
  <p:notesTextViewPr>
    <p:cViewPr>
      <p:scale>
        <a:sx n="1" d="1"/>
        <a:sy n="1" d="1"/>
      </p:scale>
      <p:origin x="0" y="0"/>
    </p:cViewPr>
  </p:notesTextViewPr>
  <p:notesViewPr>
    <p:cSldViewPr snapToGrid="0" snapToObjects="1">
      <p:cViewPr varScale="1">
        <p:scale>
          <a:sx n="101" d="100"/>
          <a:sy n="101" d="100"/>
        </p:scale>
        <p:origin x="304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5A2E96B-4189-1C4F-BBF5-CD758D8C6A9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C6D5BAC-0608-704C-9BCE-3BE96E9CA2F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BAF8DDA-82D1-8D44-9CBD-905E98C2C38E}" type="datetimeFigureOut">
              <a:rPr lang="en-US" smtClean="0"/>
              <a:t>3/15/22</a:t>
            </a:fld>
            <a:endParaRPr lang="en-US"/>
          </a:p>
        </p:txBody>
      </p:sp>
      <p:sp>
        <p:nvSpPr>
          <p:cNvPr id="4" name="Footer Placeholder 3">
            <a:extLst>
              <a:ext uri="{FF2B5EF4-FFF2-40B4-BE49-F238E27FC236}">
                <a16:creationId xmlns:a16="http://schemas.microsoft.com/office/drawing/2014/main" id="{67766C32-3523-2C41-BADB-FBE841702F8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A3E9353-0AC1-5546-AB51-CB8C4A9779E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D417DDD-45D6-224D-8A59-42E1B1110506}" type="slidenum">
              <a:rPr lang="en-US" smtClean="0"/>
              <a:t>‹#›</a:t>
            </a:fld>
            <a:endParaRPr lang="en-US"/>
          </a:p>
        </p:txBody>
      </p:sp>
    </p:spTree>
    <p:extLst>
      <p:ext uri="{BB962C8B-B14F-4D97-AF65-F5344CB8AC3E}">
        <p14:creationId xmlns:p14="http://schemas.microsoft.com/office/powerpoint/2010/main" val="26822019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3B41C4AD-B8DC-C748-89B9-3B69F63751D8}" type="datetimeFigureOut">
              <a:rPr lang="en-US" smtClean="0"/>
              <a:pPr/>
              <a:t>3/15/22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4C44277F-A444-8640-A3B5-91B27AE46C9B}" type="slidenum">
              <a:rPr lang="en-US" smtClean="0"/>
              <a:pPr/>
              <a:t>‹#›</a:t>
            </a:fld>
            <a:endParaRPr lang="en-US" dirty="0"/>
          </a:p>
        </p:txBody>
      </p:sp>
    </p:spTree>
    <p:extLst>
      <p:ext uri="{BB962C8B-B14F-4D97-AF65-F5344CB8AC3E}">
        <p14:creationId xmlns:p14="http://schemas.microsoft.com/office/powerpoint/2010/main" val="201213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panose="020B0604020202020204" pitchFamily="34" charset="0"/>
        <a:ea typeface="+mn-ea"/>
        <a:cs typeface="+mn-cs"/>
      </a:defRPr>
    </a:lvl1pPr>
    <a:lvl2pPr marL="457200" algn="l" defTabSz="914400" rtl="0" eaLnBrk="1" latinLnBrk="0" hangingPunct="1">
      <a:defRPr sz="1200" b="0" i="0" kern="1200">
        <a:solidFill>
          <a:schemeClr val="tx1"/>
        </a:solidFill>
        <a:latin typeface="Arial" panose="020B0604020202020204" pitchFamily="34" charset="0"/>
        <a:ea typeface="+mn-ea"/>
        <a:cs typeface="+mn-cs"/>
      </a:defRPr>
    </a:lvl2pPr>
    <a:lvl3pPr marL="914400" algn="l" defTabSz="914400" rtl="0" eaLnBrk="1" latinLnBrk="0" hangingPunct="1">
      <a:defRPr sz="1200" b="0" i="0" kern="1200">
        <a:solidFill>
          <a:schemeClr val="tx1"/>
        </a:solidFill>
        <a:latin typeface="Arial" panose="020B0604020202020204" pitchFamily="34" charset="0"/>
        <a:ea typeface="+mn-ea"/>
        <a:cs typeface="+mn-cs"/>
      </a:defRPr>
    </a:lvl3pPr>
    <a:lvl4pPr marL="1371600" algn="l" defTabSz="914400" rtl="0" eaLnBrk="1" latinLnBrk="0" hangingPunct="1">
      <a:defRPr sz="1200" b="0" i="0" kern="1200">
        <a:solidFill>
          <a:schemeClr val="tx1"/>
        </a:solidFill>
        <a:latin typeface="Arial" panose="020B0604020202020204" pitchFamily="34" charset="0"/>
        <a:ea typeface="+mn-ea"/>
        <a:cs typeface="+mn-cs"/>
      </a:defRPr>
    </a:lvl4pPr>
    <a:lvl5pPr marL="1828800" algn="l" defTabSz="914400" rtl="0" eaLnBrk="1" latinLnBrk="0" hangingPunct="1">
      <a:defRPr sz="1200" b="0" i="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Arial" panose="020B0604020202020204" pitchFamily="34" charset="0"/>
                <a:ea typeface="+mn-ea"/>
                <a:cs typeface="+mn-cs"/>
              </a:rPr>
              <a:t>This PowerPoint has been designed for use in circle time or assembly during World Autism Acceptance Week. It will help pupils understand that we are all different and that it is our differences that make us who we are - special and unique. We should all celebrate and accept each other's differences.</a:t>
            </a:r>
          </a:p>
          <a:p>
            <a:endParaRPr lang="en-GB" sz="1200" b="0" i="0" kern="1200" dirty="0">
              <a:solidFill>
                <a:schemeClr val="tx1"/>
              </a:solidFill>
              <a:effectLst/>
              <a:latin typeface="Arial" panose="020B0604020202020204" pitchFamily="34" charset="0"/>
              <a:ea typeface="+mn-ea"/>
              <a:cs typeface="+mn-cs"/>
            </a:endParaRPr>
          </a:p>
          <a:p>
            <a:r>
              <a:rPr lang="en-GB" sz="1200" b="0" i="0" kern="1200" dirty="0">
                <a:solidFill>
                  <a:schemeClr val="tx1"/>
                </a:solidFill>
                <a:effectLst/>
                <a:latin typeface="Arial" panose="020B0604020202020204" pitchFamily="34" charset="0"/>
                <a:ea typeface="+mn-ea"/>
                <a:cs typeface="+mn-cs"/>
              </a:rPr>
              <a:t>If you wish to explore autism with your pupils, please be mindful of the impact it may have on any autistic children in your school and prepare them for this assembly.</a:t>
            </a:r>
          </a:p>
          <a:p>
            <a:endParaRPr lang="en-GB" sz="1200" b="0" i="0" kern="1200" dirty="0">
              <a:solidFill>
                <a:schemeClr val="tx1"/>
              </a:solidFill>
              <a:effectLst/>
              <a:latin typeface="Arial" panose="020B0604020202020204" pitchFamily="34" charset="0"/>
              <a:ea typeface="+mn-ea"/>
              <a:cs typeface="+mn-cs"/>
            </a:endParaRPr>
          </a:p>
          <a:p>
            <a:r>
              <a:rPr lang="en-GB" sz="1200" b="0" i="0" kern="1200" dirty="0">
                <a:solidFill>
                  <a:schemeClr val="tx1"/>
                </a:solidFill>
                <a:effectLst/>
                <a:latin typeface="Arial" panose="020B0604020202020204" pitchFamily="34" charset="0"/>
                <a:ea typeface="+mn-ea"/>
                <a:cs typeface="+mn-cs"/>
              </a:rPr>
              <a:t>The PowerPoint has been designed to take around 20 minutes to deliver. There are prompt questions in the notes which you can use to extend the presentation and make it more interactive.</a:t>
            </a:r>
          </a:p>
          <a:p>
            <a:endParaRPr lang="en-GB" sz="1200" b="0" i="0" kern="1200" dirty="0">
              <a:solidFill>
                <a:schemeClr val="tx1"/>
              </a:solidFill>
              <a:effectLst/>
              <a:latin typeface="Arial" panose="020B0604020202020204" pitchFamily="34" charset="0"/>
              <a:ea typeface="+mn-ea"/>
              <a:cs typeface="+mn-cs"/>
            </a:endParaRPr>
          </a:p>
          <a:p>
            <a:r>
              <a:rPr lang="en-GB" sz="1200" b="1" i="0" kern="1200" dirty="0">
                <a:solidFill>
                  <a:schemeClr val="tx1"/>
                </a:solidFill>
                <a:effectLst/>
                <a:latin typeface="Arial" panose="020B0604020202020204" pitchFamily="34" charset="0"/>
                <a:ea typeface="+mn-ea"/>
                <a:cs typeface="+mn-cs"/>
              </a:rPr>
              <a:t>Note: </a:t>
            </a:r>
            <a:r>
              <a:rPr lang="en-GB" sz="1200" b="0" i="0" kern="1200" dirty="0">
                <a:solidFill>
                  <a:schemeClr val="tx1"/>
                </a:solidFill>
                <a:effectLst/>
                <a:latin typeface="Arial" panose="020B0604020202020204" pitchFamily="34" charset="0"/>
                <a:ea typeface="+mn-ea"/>
                <a:cs typeface="+mn-cs"/>
              </a:rPr>
              <a:t>These resources are designed to be flexible. Schools may wish to adapt the activities and use the resources in different ways to suit their own needs.</a:t>
            </a:r>
          </a:p>
          <a:p>
            <a:endParaRPr lang="en-US" dirty="0"/>
          </a:p>
        </p:txBody>
      </p:sp>
      <p:sp>
        <p:nvSpPr>
          <p:cNvPr id="4" name="Slide Number Placeholder 3"/>
          <p:cNvSpPr>
            <a:spLocks noGrp="1"/>
          </p:cNvSpPr>
          <p:nvPr>
            <p:ph type="sldNum" sz="quarter" idx="5"/>
          </p:nvPr>
        </p:nvSpPr>
        <p:spPr/>
        <p:txBody>
          <a:bodyPr/>
          <a:lstStyle/>
          <a:p>
            <a:fld id="{4C44277F-A444-8640-A3B5-91B27AE46C9B}" type="slidenum">
              <a:rPr lang="en-US" smtClean="0"/>
              <a:pPr/>
              <a:t>1</a:t>
            </a:fld>
            <a:endParaRPr lang="en-US" dirty="0"/>
          </a:p>
        </p:txBody>
      </p:sp>
    </p:spTree>
    <p:extLst>
      <p:ext uri="{BB962C8B-B14F-4D97-AF65-F5344CB8AC3E}">
        <p14:creationId xmlns:p14="http://schemas.microsoft.com/office/powerpoint/2010/main" val="1982063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Arial" panose="020B0604020202020204" pitchFamily="34" charset="0"/>
                <a:ea typeface="+mn-ea"/>
                <a:cs typeface="+mn-cs"/>
              </a:rPr>
              <a:t>Tell your pupils that this is an important week in the school calendar when people come together to talk and think about differences.</a:t>
            </a:r>
          </a:p>
          <a:p>
            <a:endParaRPr lang="en-GB" sz="1200" b="0" i="0" kern="1200" dirty="0">
              <a:solidFill>
                <a:schemeClr val="tx1"/>
              </a:solidFill>
              <a:effectLst/>
              <a:latin typeface="Arial" panose="020B0604020202020204" pitchFamily="34" charset="0"/>
              <a:ea typeface="+mn-ea"/>
              <a:cs typeface="+mn-cs"/>
            </a:endParaRPr>
          </a:p>
          <a:p>
            <a:r>
              <a:rPr lang="en-GB" sz="1200" b="0" i="0" kern="1200" dirty="0">
                <a:solidFill>
                  <a:schemeClr val="tx1"/>
                </a:solidFill>
                <a:effectLst/>
                <a:latin typeface="Arial" panose="020B0604020202020204" pitchFamily="34" charset="0"/>
                <a:ea typeface="+mn-ea"/>
                <a:cs typeface="+mn-cs"/>
              </a:rPr>
              <a:t>Does anyone know</a:t>
            </a:r>
          </a:p>
          <a:p>
            <a:pPr marL="171450" indent="-171450">
              <a:buFontTx/>
              <a:buChar char="-"/>
            </a:pPr>
            <a:r>
              <a:rPr lang="en-GB" sz="1200" b="0" i="0" kern="1200" dirty="0">
                <a:solidFill>
                  <a:schemeClr val="tx1"/>
                </a:solidFill>
                <a:effectLst/>
                <a:latin typeface="Arial" panose="020B0604020202020204" pitchFamily="34" charset="0"/>
                <a:ea typeface="+mn-ea"/>
                <a:cs typeface="+mn-cs"/>
              </a:rPr>
              <a:t>what the week is called (World Autism Acceptance Week)</a:t>
            </a:r>
          </a:p>
          <a:p>
            <a:pPr marL="171450" indent="-171450">
              <a:buFontTx/>
              <a:buChar char="-"/>
            </a:pPr>
            <a:r>
              <a:rPr lang="en-GB" sz="1200" b="0" i="0" kern="1200" dirty="0">
                <a:solidFill>
                  <a:schemeClr val="tx1"/>
                </a:solidFill>
                <a:effectLst/>
                <a:latin typeface="Arial" panose="020B0604020202020204" pitchFamily="34" charset="0"/>
                <a:ea typeface="+mn-ea"/>
                <a:cs typeface="+mn-cs"/>
              </a:rPr>
              <a:t>what autism is (autistic people respond to or see the world differently)</a:t>
            </a:r>
          </a:p>
          <a:p>
            <a:pPr marL="171450" indent="-171450">
              <a:buFontTx/>
              <a:buChar char="-"/>
            </a:pPr>
            <a:r>
              <a:rPr lang="en-GB" sz="1200" b="0" i="0" kern="1200" dirty="0">
                <a:solidFill>
                  <a:schemeClr val="tx1"/>
                </a:solidFill>
                <a:effectLst/>
                <a:latin typeface="Arial" panose="020B0604020202020204" pitchFamily="34" charset="0"/>
                <a:ea typeface="+mn-ea"/>
                <a:cs typeface="+mn-cs"/>
              </a:rPr>
              <a:t>what acceptance is (welcoming difference)</a:t>
            </a:r>
          </a:p>
          <a:p>
            <a:pPr marL="171450" indent="-171450">
              <a:buFontTx/>
              <a:buChar char="-"/>
            </a:pPr>
            <a:endParaRPr lang="en-GB" sz="1200" b="0" i="0" kern="1200" dirty="0">
              <a:solidFill>
                <a:schemeClr val="tx1"/>
              </a:solidFill>
              <a:effectLst/>
              <a:latin typeface="Arial" panose="020B0604020202020204" pitchFamily="34" charset="0"/>
              <a:ea typeface="+mn-ea"/>
              <a:cs typeface="+mn-cs"/>
            </a:endParaRPr>
          </a:p>
          <a:p>
            <a:r>
              <a:rPr lang="en-GB" sz="1200" b="0" i="0" kern="1200" dirty="0">
                <a:solidFill>
                  <a:schemeClr val="tx1"/>
                </a:solidFill>
                <a:effectLst/>
                <a:latin typeface="Arial" panose="020B0604020202020204" pitchFamily="34" charset="0"/>
                <a:ea typeface="+mn-ea"/>
                <a:cs typeface="+mn-cs"/>
              </a:rPr>
              <a:t>[If necessary, explain that last year it was called World Autism </a:t>
            </a:r>
            <a:r>
              <a:rPr lang="en-GB" sz="1200" b="0" i="1" kern="1200" dirty="0">
                <a:solidFill>
                  <a:schemeClr val="tx1"/>
                </a:solidFill>
                <a:effectLst/>
                <a:latin typeface="Arial" panose="020B0604020202020204" pitchFamily="34" charset="0"/>
                <a:ea typeface="+mn-ea"/>
                <a:cs typeface="+mn-cs"/>
              </a:rPr>
              <a:t>Awareness</a:t>
            </a:r>
            <a:r>
              <a:rPr lang="en-GB" sz="1200" b="0" i="0" kern="1200" dirty="0">
                <a:solidFill>
                  <a:schemeClr val="tx1"/>
                </a:solidFill>
                <a:effectLst/>
                <a:latin typeface="Arial" panose="020B0604020202020204" pitchFamily="34" charset="0"/>
                <a:ea typeface="+mn-ea"/>
                <a:cs typeface="+mn-cs"/>
              </a:rPr>
              <a:t> Week but because so many people now know about autism, it's time to start understanding and accepting it.]</a:t>
            </a:r>
          </a:p>
          <a:p>
            <a:r>
              <a:rPr lang="en-GB" sz="1200" b="0" i="0" kern="1200" dirty="0">
                <a:solidFill>
                  <a:schemeClr val="tx1"/>
                </a:solidFill>
                <a:effectLst/>
                <a:latin typeface="Arial" panose="020B0604020202020204" pitchFamily="34" charset="0"/>
                <a:ea typeface="+mn-ea"/>
                <a:cs typeface="+mn-cs"/>
              </a:rPr>
              <a:t> </a:t>
            </a:r>
          </a:p>
          <a:p>
            <a:r>
              <a:rPr lang="en-GB" sz="1200" b="1" i="0" u="none" kern="1200" dirty="0">
                <a:solidFill>
                  <a:schemeClr val="tx1"/>
                </a:solidFill>
                <a:effectLst/>
                <a:latin typeface="Arial" panose="020B0604020202020204" pitchFamily="34" charset="0"/>
                <a:ea typeface="+mn-ea"/>
                <a:cs typeface="+mn-cs"/>
              </a:rPr>
              <a:t>Note on exploring autism   </a:t>
            </a:r>
          </a:p>
          <a:p>
            <a:r>
              <a:rPr lang="en-GB" sz="1200" b="0" i="0" kern="1200" dirty="0">
                <a:solidFill>
                  <a:schemeClr val="tx1"/>
                </a:solidFill>
                <a:effectLst/>
                <a:latin typeface="Arial" panose="020B0604020202020204" pitchFamily="34" charset="0"/>
                <a:ea typeface="+mn-ea"/>
                <a:cs typeface="+mn-cs"/>
              </a:rPr>
              <a:t>            </a:t>
            </a:r>
          </a:p>
          <a:p>
            <a:r>
              <a:rPr lang="en-GB" sz="1200" b="0" i="0" kern="1200" dirty="0">
                <a:solidFill>
                  <a:schemeClr val="tx1"/>
                </a:solidFill>
                <a:effectLst/>
                <a:latin typeface="Arial" panose="020B0604020202020204" pitchFamily="34" charset="0"/>
                <a:ea typeface="+mn-ea"/>
                <a:cs typeface="+mn-cs"/>
              </a:rPr>
              <a:t>The little boy called Eli who features in this presentation shares some characteristics that some autistic children have, such as dislike of loud noise, difficulty talking about his day and sitting still. If you want to explore autism with your pupils, please do but be mindful of any children you have on the autism spectrum in your class.</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4C44277F-A444-8640-A3B5-91B27AE46C9B}" type="slidenum">
              <a:rPr lang="en-US" smtClean="0"/>
              <a:t>2</a:t>
            </a:fld>
            <a:endParaRPr lang="en-US"/>
          </a:p>
        </p:txBody>
      </p:sp>
    </p:spTree>
    <p:extLst>
      <p:ext uri="{BB962C8B-B14F-4D97-AF65-F5344CB8AC3E}">
        <p14:creationId xmlns:p14="http://schemas.microsoft.com/office/powerpoint/2010/main" val="4269233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Arial" panose="020B0604020202020204" pitchFamily="34" charset="0"/>
                <a:ea typeface="+mn-ea"/>
                <a:cs typeface="+mn-cs"/>
              </a:rPr>
              <a:t>Tell the children that this is Eli. Eli is an autistic boy in year 1. On the right are some of the things that Eli likes. Elicit what they are (playing with Lego, marble run, drawing, watching YouTube). What is his favourite animal (a tiger)?. Hands up who likes any of the same things – who doesn’t? Does anyone have a favourite animal?</a:t>
            </a:r>
          </a:p>
          <a:p>
            <a:endParaRPr lang="en-GB" sz="1200" b="0" i="0" kern="1200" dirty="0">
              <a:solidFill>
                <a:schemeClr val="tx1"/>
              </a:solidFill>
              <a:effectLst/>
              <a:latin typeface="Arial" panose="020B0604020202020204" pitchFamily="34" charset="0"/>
              <a:ea typeface="+mn-ea"/>
              <a:cs typeface="+mn-cs"/>
            </a:endParaRPr>
          </a:p>
          <a:p>
            <a:r>
              <a:rPr lang="en-GB" sz="1200" b="0" i="0" kern="1200" dirty="0">
                <a:solidFill>
                  <a:schemeClr val="tx1"/>
                </a:solidFill>
                <a:effectLst/>
                <a:latin typeface="Arial" panose="020B0604020202020204" pitchFamily="34" charset="0"/>
                <a:ea typeface="+mn-ea"/>
                <a:cs typeface="+mn-cs"/>
              </a:rPr>
              <a:t>Explain that now you’re going to show them a short video of Eli reading a poem about his autism. Ask them to think about what Eli is like and listen out carefully for anything that he </a:t>
            </a:r>
            <a:r>
              <a:rPr lang="en-GB" sz="1200" b="0" i="1" kern="1200" dirty="0">
                <a:solidFill>
                  <a:schemeClr val="tx1"/>
                </a:solidFill>
                <a:effectLst/>
                <a:latin typeface="Arial" panose="020B0604020202020204" pitchFamily="34" charset="0"/>
                <a:ea typeface="+mn-ea"/>
                <a:cs typeface="+mn-cs"/>
              </a:rPr>
              <a:t>doesn’t</a:t>
            </a:r>
            <a:r>
              <a:rPr lang="en-GB" sz="1200" b="0" i="0" kern="1200" dirty="0">
                <a:solidFill>
                  <a:schemeClr val="tx1"/>
                </a:solidFill>
                <a:effectLst/>
                <a:latin typeface="Arial" panose="020B0604020202020204" pitchFamily="34" charset="0"/>
                <a:ea typeface="+mn-ea"/>
                <a:cs typeface="+mn-cs"/>
              </a:rPr>
              <a:t> like or that he finds hard.</a:t>
            </a:r>
          </a:p>
          <a:p>
            <a:endParaRPr lang="en-GB" sz="1200" b="0" i="0" kern="1200" dirty="0">
              <a:solidFill>
                <a:schemeClr val="tx1"/>
              </a:solidFill>
              <a:effectLst/>
              <a:latin typeface="Arial" panose="020B0604020202020204" pitchFamily="34" charset="0"/>
              <a:ea typeface="+mn-ea"/>
              <a:cs typeface="+mn-cs"/>
            </a:endParaRPr>
          </a:p>
          <a:p>
            <a:r>
              <a:rPr lang="en-GB" sz="1200" b="1" i="0" kern="1200" dirty="0">
                <a:solidFill>
                  <a:schemeClr val="tx1"/>
                </a:solidFill>
                <a:effectLst/>
                <a:latin typeface="Arial" panose="020B0604020202020204" pitchFamily="34" charset="0"/>
                <a:ea typeface="+mn-ea"/>
                <a:cs typeface="+mn-cs"/>
              </a:rPr>
              <a:t>Play the video</a:t>
            </a:r>
            <a:endParaRPr lang="en-GB" sz="1200" b="0" i="0" kern="1200" dirty="0">
              <a:solidFill>
                <a:schemeClr val="tx1"/>
              </a:solidFill>
              <a:effectLst/>
              <a:latin typeface="Arial" panose="020B0604020202020204" pitchFamily="34" charset="0"/>
              <a:ea typeface="+mn-ea"/>
              <a:cs typeface="+mn-cs"/>
            </a:endParaRPr>
          </a:p>
          <a:p>
            <a:r>
              <a:rPr lang="en-GB" sz="1200" b="0" i="0" kern="1200" dirty="0">
                <a:solidFill>
                  <a:schemeClr val="tx1"/>
                </a:solidFill>
                <a:effectLst/>
                <a:latin typeface="Arial" panose="020B0604020202020204" pitchFamily="34" charset="0"/>
                <a:ea typeface="+mn-ea"/>
                <a:cs typeface="+mn-cs"/>
              </a:rPr>
              <a:t>Ask the children about Eli and elicit some answers from them.</a:t>
            </a:r>
          </a:p>
          <a:p>
            <a:endParaRPr lang="en-GB" sz="1200" b="0" i="0" kern="1200" dirty="0">
              <a:solidFill>
                <a:schemeClr val="tx1"/>
              </a:solidFill>
              <a:effectLst/>
              <a:latin typeface="Arial" panose="020B0604020202020204" pitchFamily="34" charset="0"/>
              <a:ea typeface="+mn-ea"/>
              <a:cs typeface="+mn-cs"/>
            </a:endParaRPr>
          </a:p>
          <a:p>
            <a:r>
              <a:rPr lang="en-GB" sz="1200" b="0" i="0" kern="1200" dirty="0">
                <a:solidFill>
                  <a:schemeClr val="tx1"/>
                </a:solidFill>
                <a:effectLst/>
                <a:latin typeface="Arial" panose="020B0604020202020204" pitchFamily="34" charset="0"/>
                <a:ea typeface="+mn-ea"/>
                <a:cs typeface="+mn-cs"/>
              </a:rPr>
              <a:t>What is he like? (lively, smiley, funny)</a:t>
            </a:r>
          </a:p>
          <a:p>
            <a:endParaRPr lang="en-GB" sz="1200" b="0" i="0" kern="1200" dirty="0">
              <a:solidFill>
                <a:schemeClr val="tx1"/>
              </a:solidFill>
              <a:effectLst/>
              <a:latin typeface="Arial" panose="020B0604020202020204" pitchFamily="34" charset="0"/>
              <a:ea typeface="+mn-ea"/>
              <a:cs typeface="+mn-cs"/>
            </a:endParaRPr>
          </a:p>
          <a:p>
            <a:r>
              <a:rPr lang="en-GB" sz="1200" b="0" i="0" kern="1200" dirty="0">
                <a:solidFill>
                  <a:schemeClr val="tx1"/>
                </a:solidFill>
                <a:effectLst/>
                <a:latin typeface="Arial" panose="020B0604020202020204" pitchFamily="34" charset="0"/>
                <a:ea typeface="+mn-ea"/>
                <a:cs typeface="+mn-cs"/>
              </a:rPr>
              <a:t>What makes Eli different from some people? (dislikes loud noises, finds it hard to sit still and to answer questions/talk about his day)</a:t>
            </a:r>
          </a:p>
          <a:p>
            <a:endParaRPr lang="en-GB" sz="1200" b="0" i="0" kern="1200" dirty="0">
              <a:solidFill>
                <a:schemeClr val="tx1"/>
              </a:solidFill>
              <a:effectLst/>
              <a:latin typeface="Arial" panose="020B0604020202020204" pitchFamily="34" charset="0"/>
              <a:ea typeface="+mn-ea"/>
              <a:cs typeface="+mn-cs"/>
            </a:endParaRPr>
          </a:p>
          <a:p>
            <a:r>
              <a:rPr lang="en-GB" sz="1200" b="0" i="0" kern="1200" dirty="0">
                <a:solidFill>
                  <a:schemeClr val="tx1"/>
                </a:solidFill>
                <a:effectLst/>
                <a:latin typeface="Arial" panose="020B0604020202020204" pitchFamily="34" charset="0"/>
                <a:ea typeface="+mn-ea"/>
                <a:cs typeface="+mn-cs"/>
              </a:rPr>
              <a:t>What helps him to feel better? (covering his ears, taking time to answer, his best friends)</a:t>
            </a:r>
          </a:p>
          <a:p>
            <a:endParaRPr lang="en-GB" sz="1200" b="0" i="0" kern="1200" dirty="0">
              <a:solidFill>
                <a:schemeClr val="tx1"/>
              </a:solidFill>
              <a:effectLst/>
              <a:latin typeface="Arial" panose="020B0604020202020204" pitchFamily="34" charset="0"/>
              <a:ea typeface="+mn-ea"/>
              <a:cs typeface="+mn-cs"/>
            </a:endParaRPr>
          </a:p>
          <a:p>
            <a:r>
              <a:rPr lang="en-GB" sz="1200" b="0" i="0" kern="1200" dirty="0">
                <a:solidFill>
                  <a:schemeClr val="tx1"/>
                </a:solidFill>
                <a:effectLst/>
                <a:latin typeface="Arial" panose="020B0604020202020204" pitchFamily="34" charset="0"/>
                <a:ea typeface="+mn-ea"/>
                <a:cs typeface="+mn-cs"/>
              </a:rPr>
              <a:t>What does he feel about his autism and being different? (It's not wrong - it's a special part of him - it's what makes him 'him' - we're all different - that's what makes us unique - and the world more interesting!)</a:t>
            </a:r>
          </a:p>
          <a:p>
            <a:endParaRPr lang="en-GB" sz="1200" b="0" i="0" kern="1200" dirty="0">
              <a:solidFill>
                <a:schemeClr val="tx1"/>
              </a:solidFill>
              <a:effectLst/>
              <a:latin typeface="Arial" panose="020B0604020202020204" pitchFamily="34" charset="0"/>
              <a:ea typeface="+mn-ea"/>
              <a:cs typeface="+mn-cs"/>
            </a:endParaRPr>
          </a:p>
          <a:p>
            <a:r>
              <a:rPr lang="en-GB" sz="1200" b="0" i="0" kern="1200" dirty="0">
                <a:solidFill>
                  <a:schemeClr val="tx1"/>
                </a:solidFill>
                <a:effectLst/>
                <a:latin typeface="Arial" panose="020B0604020202020204" pitchFamily="34" charset="0"/>
                <a:ea typeface="+mn-ea"/>
                <a:cs typeface="+mn-cs"/>
              </a:rPr>
              <a:t>Optional: Give an example of something you like or find easy/hard that a friend doesn't (cooking, riding a bike, spiders, theatre, getting up early....) and explain that although you are both different, you are still friends. Ask if anyone can think of something they like doing or find easy/hard that their friend or sibling doesn't.</a:t>
            </a:r>
          </a:p>
          <a:p>
            <a:endParaRPr lang="en-US" dirty="0"/>
          </a:p>
        </p:txBody>
      </p:sp>
      <p:sp>
        <p:nvSpPr>
          <p:cNvPr id="4" name="Slide Number Placeholder 3"/>
          <p:cNvSpPr>
            <a:spLocks noGrp="1"/>
          </p:cNvSpPr>
          <p:nvPr>
            <p:ph type="sldNum" sz="quarter" idx="5"/>
          </p:nvPr>
        </p:nvSpPr>
        <p:spPr/>
        <p:txBody>
          <a:bodyPr/>
          <a:lstStyle/>
          <a:p>
            <a:fld id="{4C44277F-A444-8640-A3B5-91B27AE46C9B}" type="slidenum">
              <a:rPr lang="en-US" smtClean="0"/>
              <a:t>3</a:t>
            </a:fld>
            <a:endParaRPr lang="en-US"/>
          </a:p>
        </p:txBody>
      </p:sp>
    </p:spTree>
    <p:extLst>
      <p:ext uri="{BB962C8B-B14F-4D97-AF65-F5344CB8AC3E}">
        <p14:creationId xmlns:p14="http://schemas.microsoft.com/office/powerpoint/2010/main" val="3497927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Arial" panose="020B0604020202020204" pitchFamily="34" charset="0"/>
                <a:ea typeface="+mn-ea"/>
                <a:cs typeface="+mn-cs"/>
              </a:rPr>
              <a:t>Explain that it’s good that we are all different but some people can find day-to-day life very tricky because they experience the world differently.</a:t>
            </a:r>
          </a:p>
          <a:p>
            <a:endParaRPr lang="en-GB" sz="1200" b="0" i="0" kern="1200" dirty="0">
              <a:solidFill>
                <a:schemeClr val="tx1"/>
              </a:solidFill>
              <a:effectLst/>
              <a:latin typeface="Arial" panose="020B0604020202020204" pitchFamily="34" charset="0"/>
              <a:ea typeface="+mn-ea"/>
              <a:cs typeface="+mn-cs"/>
            </a:endParaRPr>
          </a:p>
          <a:p>
            <a:r>
              <a:rPr lang="en-GB" sz="1200" b="0" i="0" kern="1200" dirty="0">
                <a:solidFill>
                  <a:schemeClr val="tx1"/>
                </a:solidFill>
                <a:effectLst/>
                <a:latin typeface="Arial" panose="020B0604020202020204" pitchFamily="34" charset="0"/>
                <a:ea typeface="+mn-ea"/>
                <a:cs typeface="+mn-cs"/>
              </a:rPr>
              <a:t>Ask if Eli came to our school, how would he find it? (noisy? confusing? friendly? welcoming?)</a:t>
            </a:r>
          </a:p>
          <a:p>
            <a:endParaRPr lang="en-GB" sz="1200" b="0" i="0" kern="1200" dirty="0">
              <a:solidFill>
                <a:schemeClr val="tx1"/>
              </a:solidFill>
              <a:effectLst/>
              <a:latin typeface="Arial" panose="020B0604020202020204" pitchFamily="34" charset="0"/>
              <a:ea typeface="+mn-ea"/>
              <a:cs typeface="+mn-cs"/>
            </a:endParaRPr>
          </a:p>
          <a:p>
            <a:r>
              <a:rPr lang="en-GB" sz="1200" b="0" i="0" kern="1200" dirty="0">
                <a:solidFill>
                  <a:schemeClr val="tx1"/>
                </a:solidFill>
                <a:effectLst/>
                <a:latin typeface="Arial" panose="020B0604020202020204" pitchFamily="34" charset="0"/>
                <a:ea typeface="+mn-ea"/>
                <a:cs typeface="+mn-cs"/>
              </a:rPr>
              <a:t>Would we all know straightaway how Eli is different? Why not? (some differences are easy to see and some are hidden)</a:t>
            </a:r>
          </a:p>
          <a:p>
            <a:endParaRPr lang="en-GB" sz="1200" b="0" i="0" kern="1200" dirty="0">
              <a:solidFill>
                <a:schemeClr val="tx1"/>
              </a:solidFill>
              <a:effectLst/>
              <a:latin typeface="Arial" panose="020B0604020202020204" pitchFamily="34" charset="0"/>
              <a:ea typeface="+mn-ea"/>
              <a:cs typeface="+mn-cs"/>
            </a:endParaRPr>
          </a:p>
          <a:p>
            <a:r>
              <a:rPr lang="en-GB" sz="1200" b="0" i="0" kern="1200" dirty="0">
                <a:solidFill>
                  <a:schemeClr val="tx1"/>
                </a:solidFill>
                <a:effectLst/>
                <a:latin typeface="Arial" panose="020B0604020202020204" pitchFamily="34" charset="0"/>
                <a:ea typeface="+mn-ea"/>
                <a:cs typeface="+mn-cs"/>
              </a:rPr>
              <a:t>What could we all do to support Eli?</a:t>
            </a:r>
          </a:p>
          <a:p>
            <a:endParaRPr lang="en-GB" sz="1200" b="0" i="0" kern="1200" dirty="0">
              <a:solidFill>
                <a:schemeClr val="tx1"/>
              </a:solidFill>
              <a:effectLst/>
              <a:latin typeface="Arial" panose="020B0604020202020204" pitchFamily="34" charset="0"/>
              <a:ea typeface="+mn-ea"/>
              <a:cs typeface="+mn-cs"/>
            </a:endParaRPr>
          </a:p>
          <a:p>
            <a:r>
              <a:rPr lang="en-GB" sz="1200" b="0" i="0" kern="1200" dirty="0">
                <a:solidFill>
                  <a:schemeClr val="tx1"/>
                </a:solidFill>
                <a:effectLst/>
                <a:latin typeface="Arial" panose="020B0604020202020204" pitchFamily="34" charset="0"/>
                <a:ea typeface="+mn-ea"/>
                <a:cs typeface="+mn-cs"/>
              </a:rPr>
              <a:t>Try and elicit: be kind, give him space, don't shout at/near him or make a loud noise, don't ask complicated questions, wait for him to answer, don't get cross if he doesn't sit still - accept him for who he is.</a:t>
            </a:r>
          </a:p>
          <a:p>
            <a:endParaRPr lang="en-GB" sz="1200" b="0" i="0" kern="1200" dirty="0">
              <a:solidFill>
                <a:schemeClr val="tx1"/>
              </a:solidFill>
              <a:effectLst/>
              <a:latin typeface="Arial" panose="020B0604020202020204" pitchFamily="34" charset="0"/>
              <a:ea typeface="+mn-ea"/>
              <a:cs typeface="+mn-cs"/>
            </a:endParaRPr>
          </a:p>
          <a:p>
            <a:r>
              <a:rPr lang="en-GB" sz="1200" b="0" i="0" kern="1200" dirty="0">
                <a:solidFill>
                  <a:schemeClr val="tx1"/>
                </a:solidFill>
                <a:effectLst/>
                <a:latin typeface="Arial" panose="020B0604020202020204" pitchFamily="34" charset="0"/>
                <a:ea typeface="+mn-ea"/>
                <a:cs typeface="+mn-cs"/>
              </a:rPr>
              <a:t>Finish by showing the three main ways to be supportive: Be kind, give space, wait.</a:t>
            </a:r>
          </a:p>
          <a:p>
            <a:endParaRPr lang="en-US" dirty="0"/>
          </a:p>
        </p:txBody>
      </p:sp>
      <p:sp>
        <p:nvSpPr>
          <p:cNvPr id="4" name="Slide Number Placeholder 3"/>
          <p:cNvSpPr>
            <a:spLocks noGrp="1"/>
          </p:cNvSpPr>
          <p:nvPr>
            <p:ph type="sldNum" sz="quarter" idx="5"/>
          </p:nvPr>
        </p:nvSpPr>
        <p:spPr/>
        <p:txBody>
          <a:bodyPr/>
          <a:lstStyle/>
          <a:p>
            <a:fld id="{4C44277F-A444-8640-A3B5-91B27AE46C9B}" type="slidenum">
              <a:rPr lang="en-US" smtClean="0"/>
              <a:t>4</a:t>
            </a:fld>
            <a:endParaRPr lang="en-US"/>
          </a:p>
        </p:txBody>
      </p:sp>
    </p:spTree>
    <p:extLst>
      <p:ext uri="{BB962C8B-B14F-4D97-AF65-F5344CB8AC3E}">
        <p14:creationId xmlns:p14="http://schemas.microsoft.com/office/powerpoint/2010/main" val="303004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Arial" panose="020B0604020202020204" pitchFamily="34" charset="0"/>
                <a:ea typeface="+mn-ea"/>
                <a:cs typeface="+mn-cs"/>
              </a:rPr>
              <a:t>Explain that after the assembly they’re going to do some important follow-up work. They’re going to think a little bit more about how they are different from Eli and their friends or family and how that makes them who they are. And then they're going to think about what we can do to support and understand each other when we are all different.</a:t>
            </a:r>
          </a:p>
          <a:p>
            <a:endParaRPr lang="en-US" dirty="0"/>
          </a:p>
        </p:txBody>
      </p:sp>
      <p:sp>
        <p:nvSpPr>
          <p:cNvPr id="4" name="Slide Number Placeholder 3"/>
          <p:cNvSpPr>
            <a:spLocks noGrp="1"/>
          </p:cNvSpPr>
          <p:nvPr>
            <p:ph type="sldNum" sz="quarter" idx="5"/>
          </p:nvPr>
        </p:nvSpPr>
        <p:spPr/>
        <p:txBody>
          <a:bodyPr/>
          <a:lstStyle/>
          <a:p>
            <a:fld id="{4C44277F-A444-8640-A3B5-91B27AE46C9B}" type="slidenum">
              <a:rPr lang="en-US" smtClean="0"/>
              <a:t>5</a:t>
            </a:fld>
            <a:endParaRPr lang="en-US"/>
          </a:p>
        </p:txBody>
      </p:sp>
    </p:spTree>
    <p:extLst>
      <p:ext uri="{BB962C8B-B14F-4D97-AF65-F5344CB8AC3E}">
        <p14:creationId xmlns:p14="http://schemas.microsoft.com/office/powerpoint/2010/main" val="34674539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303F57-A51D-464A-B80E-D50984F5D0F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141" y="0"/>
            <a:ext cx="9131576" cy="6857999"/>
          </a:xfrm>
          <a:prstGeom prst="rect">
            <a:avLst/>
          </a:prstGeom>
        </p:spPr>
      </p:pic>
      <p:pic>
        <p:nvPicPr>
          <p:cNvPr id="4" name="Picture 3" descr="Text&#10;&#10;Description automatically generated">
            <a:extLst>
              <a:ext uri="{FF2B5EF4-FFF2-40B4-BE49-F238E27FC236}">
                <a16:creationId xmlns:a16="http://schemas.microsoft.com/office/drawing/2014/main" id="{A3F9D491-5D8B-6147-A7F0-9A02101F3D59}"/>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0"/>
            <a:ext cx="5271146" cy="1405045"/>
          </a:xfrm>
          <a:prstGeom prst="rect">
            <a:avLst/>
          </a:prstGeom>
        </p:spPr>
      </p:pic>
      <p:sp>
        <p:nvSpPr>
          <p:cNvPr id="2" name="Oval 1">
            <a:extLst>
              <a:ext uri="{FF2B5EF4-FFF2-40B4-BE49-F238E27FC236}">
                <a16:creationId xmlns:a16="http://schemas.microsoft.com/office/drawing/2014/main" id="{92D31328-8D8D-3C4D-8A53-CB09AB0C07D2}"/>
              </a:ext>
            </a:extLst>
          </p:cNvPr>
          <p:cNvSpPr/>
          <p:nvPr userDrawn="1"/>
        </p:nvSpPr>
        <p:spPr>
          <a:xfrm>
            <a:off x="4234069" y="1822489"/>
            <a:ext cx="5790885" cy="5790885"/>
          </a:xfrm>
          <a:prstGeom prst="ellipse">
            <a:avLst/>
          </a:prstGeom>
          <a:blipFill>
            <a:blip r:embed="rId4" cstate="screen">
              <a:extLst>
                <a:ext uri="{28A0092B-C50C-407E-A947-70E740481C1C}">
                  <a14:useLocalDpi xmlns:a14="http://schemas.microsoft.com/office/drawing/2010/main"/>
                </a:ext>
              </a:extLst>
            </a:blip>
            <a:stretch>
              <a:fillRect l="4983" r="16905"/>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8665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descr="Text&#10;&#10;Description automatically generated">
            <a:extLst>
              <a:ext uri="{FF2B5EF4-FFF2-40B4-BE49-F238E27FC236}">
                <a16:creationId xmlns:a16="http://schemas.microsoft.com/office/drawing/2014/main" id="{54F7239F-32EB-F141-A100-30CB85142A0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9634" y="5819644"/>
            <a:ext cx="4094921" cy="1091518"/>
          </a:xfrm>
          <a:prstGeom prst="rect">
            <a:avLst/>
          </a:prstGeom>
        </p:spPr>
      </p:pic>
    </p:spTree>
    <p:extLst>
      <p:ext uri="{BB962C8B-B14F-4D97-AF65-F5344CB8AC3E}">
        <p14:creationId xmlns:p14="http://schemas.microsoft.com/office/powerpoint/2010/main" val="1898293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13" name="Picture 12" descr="Text&#10;&#10;Description automatically generated">
            <a:extLst>
              <a:ext uri="{FF2B5EF4-FFF2-40B4-BE49-F238E27FC236}">
                <a16:creationId xmlns:a16="http://schemas.microsoft.com/office/drawing/2014/main" id="{113F7235-8A96-3949-B66E-3C30017AEF0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5675647"/>
            <a:ext cx="4435698" cy="1182353"/>
          </a:xfrm>
          <a:prstGeom prst="rect">
            <a:avLst/>
          </a:prstGeom>
        </p:spPr>
      </p:pic>
      <p:sp>
        <p:nvSpPr>
          <p:cNvPr id="14" name="Oval 13">
            <a:extLst>
              <a:ext uri="{FF2B5EF4-FFF2-40B4-BE49-F238E27FC236}">
                <a16:creationId xmlns:a16="http://schemas.microsoft.com/office/drawing/2014/main" id="{AD4C7088-B99E-B54B-AB47-D19A115330ED}"/>
              </a:ext>
            </a:extLst>
          </p:cNvPr>
          <p:cNvSpPr/>
          <p:nvPr userDrawn="1"/>
        </p:nvSpPr>
        <p:spPr>
          <a:xfrm>
            <a:off x="-2396902" y="-5462502"/>
            <a:ext cx="6832600" cy="68326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5534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13" name="Picture 12" descr="Text&#10;&#10;Description automatically generated">
            <a:extLst>
              <a:ext uri="{FF2B5EF4-FFF2-40B4-BE49-F238E27FC236}">
                <a16:creationId xmlns:a16="http://schemas.microsoft.com/office/drawing/2014/main" id="{113F7235-8A96-3949-B66E-3C30017AEF0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5675647"/>
            <a:ext cx="4435698" cy="1182353"/>
          </a:xfrm>
          <a:prstGeom prst="rect">
            <a:avLst/>
          </a:prstGeom>
        </p:spPr>
      </p:pic>
      <p:sp>
        <p:nvSpPr>
          <p:cNvPr id="14" name="Oval 13">
            <a:extLst>
              <a:ext uri="{FF2B5EF4-FFF2-40B4-BE49-F238E27FC236}">
                <a16:creationId xmlns:a16="http://schemas.microsoft.com/office/drawing/2014/main" id="{AD4C7088-B99E-B54B-AB47-D19A115330ED}"/>
              </a:ext>
            </a:extLst>
          </p:cNvPr>
          <p:cNvSpPr/>
          <p:nvPr userDrawn="1"/>
        </p:nvSpPr>
        <p:spPr>
          <a:xfrm>
            <a:off x="-2396902" y="-5462502"/>
            <a:ext cx="6832600" cy="6832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9668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13" name="Picture 12" descr="Text&#10;&#10;Description automatically generated">
            <a:extLst>
              <a:ext uri="{FF2B5EF4-FFF2-40B4-BE49-F238E27FC236}">
                <a16:creationId xmlns:a16="http://schemas.microsoft.com/office/drawing/2014/main" id="{113F7235-8A96-3949-B66E-3C30017AEF0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5675647"/>
            <a:ext cx="4435698" cy="1182353"/>
          </a:xfrm>
          <a:prstGeom prst="rect">
            <a:avLst/>
          </a:prstGeom>
        </p:spPr>
      </p:pic>
      <p:sp>
        <p:nvSpPr>
          <p:cNvPr id="4" name="Oval 3">
            <a:extLst>
              <a:ext uri="{FF2B5EF4-FFF2-40B4-BE49-F238E27FC236}">
                <a16:creationId xmlns:a16="http://schemas.microsoft.com/office/drawing/2014/main" id="{6BCA238C-EABC-F048-BE08-4C60F6705C27}"/>
              </a:ext>
            </a:extLst>
          </p:cNvPr>
          <p:cNvSpPr/>
          <p:nvPr userDrawn="1"/>
        </p:nvSpPr>
        <p:spPr>
          <a:xfrm>
            <a:off x="-2396902" y="-5462502"/>
            <a:ext cx="6832600" cy="68326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7218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11AEFDC-A072-5A4D-9F4A-8B14AE99A51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9331"/>
            <a:ext cx="9144000" cy="6867331"/>
          </a:xfrm>
          <a:prstGeom prst="rect">
            <a:avLst/>
          </a:prstGeom>
        </p:spPr>
      </p:pic>
      <p:sp>
        <p:nvSpPr>
          <p:cNvPr id="13" name="Oval 12">
            <a:extLst>
              <a:ext uri="{FF2B5EF4-FFF2-40B4-BE49-F238E27FC236}">
                <a16:creationId xmlns:a16="http://schemas.microsoft.com/office/drawing/2014/main" id="{8A083931-20C1-354C-AC4F-CE84EC9736F3}"/>
              </a:ext>
            </a:extLst>
          </p:cNvPr>
          <p:cNvSpPr/>
          <p:nvPr userDrawn="1"/>
        </p:nvSpPr>
        <p:spPr>
          <a:xfrm>
            <a:off x="-2396902" y="-5462502"/>
            <a:ext cx="6832600" cy="68326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Text&#10;&#10;Description automatically generated">
            <a:extLst>
              <a:ext uri="{FF2B5EF4-FFF2-40B4-BE49-F238E27FC236}">
                <a16:creationId xmlns:a16="http://schemas.microsoft.com/office/drawing/2014/main" id="{4680007D-D506-104C-9C3B-DBE91291048E}"/>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5675647"/>
            <a:ext cx="4435698" cy="1182353"/>
          </a:xfrm>
          <a:prstGeom prst="rect">
            <a:avLst/>
          </a:prstGeom>
        </p:spPr>
      </p:pic>
    </p:spTree>
    <p:extLst>
      <p:ext uri="{BB962C8B-B14F-4D97-AF65-F5344CB8AC3E}">
        <p14:creationId xmlns:p14="http://schemas.microsoft.com/office/powerpoint/2010/main" val="39914485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907A54-0358-7541-98A1-F6C0835CE070}" type="datetimeFigureOut">
              <a:rPr lang="en-US" smtClean="0"/>
              <a:t>3/15/22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C45117-E9B5-A94B-8BF1-4507500D6844}" type="slidenum">
              <a:rPr lang="en-US" smtClean="0"/>
              <a:t>‹#›</a:t>
            </a:fld>
            <a:endParaRPr lang="en-US"/>
          </a:p>
        </p:txBody>
      </p:sp>
    </p:spTree>
    <p:extLst>
      <p:ext uri="{BB962C8B-B14F-4D97-AF65-F5344CB8AC3E}">
        <p14:creationId xmlns:p14="http://schemas.microsoft.com/office/powerpoint/2010/main" val="28742332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8" r:id="rId4"/>
    <p:sldLayoutId id="2147483669" r:id="rId5"/>
    <p:sldLayoutId id="2147483667"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utism.org.uk/get-involved/raise-money/world-autism-acceptance-week/free-learning-resources-for-your-schoo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autism.org.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8.jpeg"/><Relationship Id="rId7"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hyperlink" Target="https://www.autism.org.uk/get-involved/raise-money/world-autism-acceptance-week/free-learning-resources-for-your-school" TargetMode="External"/><Relationship Id="rId9"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18.png"/><Relationship Id="rId4" Type="http://schemas.openxmlformats.org/officeDocument/2006/relationships/image" Target="../media/image17.png"/></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613979ED-862A-6047-999B-93E47BBDBF74}"/>
              </a:ext>
            </a:extLst>
          </p:cNvPr>
          <p:cNvSpPr/>
          <p:nvPr/>
        </p:nvSpPr>
        <p:spPr>
          <a:xfrm>
            <a:off x="390071" y="119510"/>
            <a:ext cx="8488886" cy="307777"/>
          </a:xfrm>
          <a:prstGeom prst="rect">
            <a:avLst/>
          </a:prstGeom>
        </p:spPr>
        <p:txBody>
          <a:bodyPr wrap="square">
            <a:spAutoFit/>
          </a:bodyPr>
          <a:lstStyle/>
          <a:p>
            <a:pPr algn="ctr"/>
            <a:r>
              <a:rPr lang="en-US" sz="1400" b="1" dirty="0">
                <a:solidFill>
                  <a:schemeClr val="tx2"/>
                </a:solidFill>
              </a:rPr>
              <a:t>This slide is for teachers – not to be shown to pupils. Please show slides 2-5 only</a:t>
            </a:r>
          </a:p>
        </p:txBody>
      </p:sp>
      <p:grpSp>
        <p:nvGrpSpPr>
          <p:cNvPr id="5" name="Group 4">
            <a:extLst>
              <a:ext uri="{FF2B5EF4-FFF2-40B4-BE49-F238E27FC236}">
                <a16:creationId xmlns:a16="http://schemas.microsoft.com/office/drawing/2014/main" id="{97F8F183-54FC-DE45-B4CF-95ED6E588C5C}"/>
              </a:ext>
            </a:extLst>
          </p:cNvPr>
          <p:cNvGrpSpPr/>
          <p:nvPr/>
        </p:nvGrpSpPr>
        <p:grpSpPr>
          <a:xfrm>
            <a:off x="271154" y="546554"/>
            <a:ext cx="3696359" cy="5461165"/>
            <a:chOff x="1872966" y="546554"/>
            <a:chExt cx="3696359" cy="5461165"/>
          </a:xfrm>
        </p:grpSpPr>
        <p:sp>
          <p:nvSpPr>
            <p:cNvPr id="34" name="Rounded Rectangle 33">
              <a:extLst>
                <a:ext uri="{FF2B5EF4-FFF2-40B4-BE49-F238E27FC236}">
                  <a16:creationId xmlns:a16="http://schemas.microsoft.com/office/drawing/2014/main" id="{C0CE0686-6705-AE4D-A4C0-12F3B37016F5}"/>
                </a:ext>
              </a:extLst>
            </p:cNvPr>
            <p:cNvSpPr/>
            <p:nvPr/>
          </p:nvSpPr>
          <p:spPr>
            <a:xfrm>
              <a:off x="1872966" y="546554"/>
              <a:ext cx="3696359" cy="5461165"/>
            </a:xfrm>
            <a:prstGeom prst="roundRect">
              <a:avLst>
                <a:gd name="adj" fmla="val 2902"/>
              </a:avLst>
            </a:prstGeom>
            <a:solidFill>
              <a:srgbClr val="492F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300" b="1" dirty="0">
                  <a:solidFill>
                    <a:schemeClr val="bg1"/>
                  </a:solidFill>
                </a:rPr>
                <a:t>Summary</a:t>
              </a:r>
            </a:p>
            <a:p>
              <a:pPr>
                <a:spcAft>
                  <a:spcPts val="600"/>
                </a:spcAft>
              </a:pPr>
              <a:r>
                <a:rPr lang="en-GB" sz="1200" dirty="0">
                  <a:solidFill>
                    <a:schemeClr val="bg1"/>
                  </a:solidFill>
                </a:rPr>
                <a:t>This year the National Autistic Society celebrates its 60th anniversary. We have come a long way and today almost everyone has heard of autism. But far too few people understand what it is like </a:t>
              </a:r>
              <a:br>
                <a:rPr lang="en-GB" sz="1200" dirty="0">
                  <a:solidFill>
                    <a:schemeClr val="bg1"/>
                  </a:solidFill>
                </a:rPr>
              </a:br>
              <a:r>
                <a:rPr lang="en-GB" sz="1200" dirty="0">
                  <a:solidFill>
                    <a:schemeClr val="bg1"/>
                  </a:solidFill>
                </a:rPr>
                <a:t>to be autistic. Now it is time to change attitudes. We have therefore decided, based on public feedback, to change World Autism Awareness Week to World Autism Acceptance Week.</a:t>
              </a:r>
            </a:p>
            <a:p>
              <a:pPr>
                <a:spcAft>
                  <a:spcPts val="600"/>
                </a:spcAft>
              </a:pPr>
              <a:r>
                <a:rPr lang="en-GB" sz="1200" dirty="0">
                  <a:solidFill>
                    <a:schemeClr val="bg1"/>
                  </a:solidFill>
                </a:rPr>
                <a:t>This resource is centred around a short video </a:t>
              </a:r>
              <a:br>
                <a:rPr lang="en-GB" sz="1200" dirty="0">
                  <a:solidFill>
                    <a:schemeClr val="bg1"/>
                  </a:solidFill>
                </a:rPr>
              </a:br>
              <a:r>
                <a:rPr lang="en-GB" sz="1200" dirty="0">
                  <a:solidFill>
                    <a:schemeClr val="bg1"/>
                  </a:solidFill>
                </a:rPr>
                <a:t>of a boy called Eli reading out a poem his mother wrote after asking him about being autistic. </a:t>
              </a:r>
              <a:br>
                <a:rPr lang="en-GB" sz="1200" dirty="0">
                  <a:solidFill>
                    <a:schemeClr val="bg1"/>
                  </a:solidFill>
                </a:rPr>
              </a:br>
              <a:r>
                <a:rPr lang="en-GB" sz="1200" dirty="0">
                  <a:solidFill>
                    <a:schemeClr val="bg1"/>
                  </a:solidFill>
                </a:rPr>
                <a:t>The video can be shared in assembly and/or </a:t>
              </a:r>
              <a:br>
                <a:rPr lang="en-GB" sz="1200" dirty="0">
                  <a:solidFill>
                    <a:schemeClr val="bg1"/>
                  </a:solidFill>
                </a:rPr>
              </a:br>
              <a:r>
                <a:rPr lang="en-GB" sz="1200" dirty="0">
                  <a:solidFill>
                    <a:schemeClr val="bg1"/>
                  </a:solidFill>
                </a:rPr>
                <a:t>circle time. It is designed to introduce children to the idea of difference and how our differences are what make us unique and special. Pupils will be encouraged to think about what makes them </a:t>
              </a:r>
              <a:br>
                <a:rPr lang="en-GB" sz="1200" dirty="0">
                  <a:solidFill>
                    <a:schemeClr val="bg1"/>
                  </a:solidFill>
                </a:rPr>
              </a:br>
              <a:r>
                <a:rPr lang="en-GB" sz="1200" dirty="0">
                  <a:solidFill>
                    <a:schemeClr val="bg1"/>
                  </a:solidFill>
                </a:rPr>
                <a:t>'them' and learn to appreciate and value difference within their school community. They will also be encouraged to think about what they can do to support people who are different.</a:t>
              </a:r>
            </a:p>
            <a:p>
              <a:pPr>
                <a:spcAft>
                  <a:spcPts val="600"/>
                </a:spcAft>
              </a:pPr>
              <a:r>
                <a:rPr lang="en-GB" sz="1200" dirty="0">
                  <a:solidFill>
                    <a:schemeClr val="bg1"/>
                  </a:solidFill>
                </a:rPr>
                <a:t>Follow-up learning activities are also available, giving pupils an opportunity to explore difference </a:t>
              </a:r>
              <a:br>
                <a:rPr lang="en-GB" sz="1200" dirty="0">
                  <a:solidFill>
                    <a:schemeClr val="bg1"/>
                  </a:solidFill>
                </a:rPr>
              </a:br>
              <a:r>
                <a:rPr lang="en-GB" sz="1200" dirty="0">
                  <a:solidFill>
                    <a:schemeClr val="bg1"/>
                  </a:solidFill>
                </a:rPr>
                <a:t>in more depth. You can download them from </a:t>
              </a:r>
              <a:r>
                <a:rPr lang="en-GB" sz="1200" b="1" u="sng" dirty="0" err="1">
                  <a:solidFill>
                    <a:schemeClr val="bg1"/>
                  </a:solidFill>
                </a:rPr>
                <a:t>www.autism.org.uk</a:t>
              </a:r>
              <a:r>
                <a:rPr lang="en-GB" sz="1200" b="1" u="sng" dirty="0">
                  <a:solidFill>
                    <a:schemeClr val="bg1"/>
                  </a:solidFill>
                </a:rPr>
                <a:t>/resources</a:t>
              </a:r>
            </a:p>
          </p:txBody>
        </p:sp>
        <p:sp>
          <p:nvSpPr>
            <p:cNvPr id="11" name="Rectangle 10">
              <a:extLst>
                <a:ext uri="{FF2B5EF4-FFF2-40B4-BE49-F238E27FC236}">
                  <a16:creationId xmlns:a16="http://schemas.microsoft.com/office/drawing/2014/main" id="{CD97CB74-CA4D-E144-A540-878332F0D00E}"/>
                </a:ext>
              </a:extLst>
            </p:cNvPr>
            <p:cNvSpPr/>
            <p:nvPr/>
          </p:nvSpPr>
          <p:spPr>
            <a:xfrm>
              <a:off x="5123266" y="5747851"/>
              <a:ext cx="446059" cy="259868"/>
            </a:xfrm>
            <a:prstGeom prst="rect">
              <a:avLst/>
            </a:prstGeom>
            <a:solidFill>
              <a:srgbClr val="492F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 name="Group 5">
            <a:extLst>
              <a:ext uri="{FF2B5EF4-FFF2-40B4-BE49-F238E27FC236}">
                <a16:creationId xmlns:a16="http://schemas.microsoft.com/office/drawing/2014/main" id="{FD79CA77-BCF6-1944-80E6-4EB44768E407}"/>
              </a:ext>
            </a:extLst>
          </p:cNvPr>
          <p:cNvGrpSpPr/>
          <p:nvPr/>
        </p:nvGrpSpPr>
        <p:grpSpPr>
          <a:xfrm>
            <a:off x="4083948" y="4193260"/>
            <a:ext cx="4766539" cy="1814460"/>
            <a:chOff x="6136198" y="4763761"/>
            <a:chExt cx="2714291" cy="1814460"/>
          </a:xfrm>
        </p:grpSpPr>
        <p:sp>
          <p:nvSpPr>
            <p:cNvPr id="25" name="Rounded Rectangle 24">
              <a:extLst>
                <a:ext uri="{FF2B5EF4-FFF2-40B4-BE49-F238E27FC236}">
                  <a16:creationId xmlns:a16="http://schemas.microsoft.com/office/drawing/2014/main" id="{78F2F1B2-FF14-984C-A0FD-6C32260076EB}"/>
                </a:ext>
              </a:extLst>
            </p:cNvPr>
            <p:cNvSpPr/>
            <p:nvPr/>
          </p:nvSpPr>
          <p:spPr>
            <a:xfrm>
              <a:off x="6136198" y="4763761"/>
              <a:ext cx="2714291" cy="1814460"/>
            </a:xfrm>
            <a:prstGeom prst="roundRect">
              <a:avLst>
                <a:gd name="adj" fmla="val 638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300" b="1" dirty="0">
                  <a:solidFill>
                    <a:schemeClr val="bg1"/>
                  </a:solidFill>
                </a:rPr>
                <a:t>Objectives</a:t>
              </a:r>
            </a:p>
            <a:p>
              <a:pPr marL="285750" indent="-285750">
                <a:lnSpc>
                  <a:spcPts val="1340"/>
                </a:lnSpc>
                <a:spcAft>
                  <a:spcPts val="600"/>
                </a:spcAft>
                <a:buFont typeface="Arial" charset="0"/>
                <a:buChar char="•"/>
              </a:pPr>
              <a:r>
                <a:rPr lang="en-GB" sz="1200" dirty="0">
                  <a:solidFill>
                    <a:schemeClr val="bg1"/>
                  </a:solidFill>
                </a:rPr>
                <a:t>Promote acceptance of diversity; respect and </a:t>
              </a:r>
              <a:br>
                <a:rPr lang="en-GB" sz="1200" dirty="0">
                  <a:solidFill>
                    <a:schemeClr val="bg1"/>
                  </a:solidFill>
                </a:rPr>
              </a:br>
              <a:r>
                <a:rPr lang="en-GB" sz="1200" dirty="0">
                  <a:solidFill>
                    <a:schemeClr val="bg1"/>
                  </a:solidFill>
                </a:rPr>
                <a:t>accept differences.</a:t>
              </a:r>
            </a:p>
            <a:p>
              <a:pPr marL="285750" indent="-285750">
                <a:lnSpc>
                  <a:spcPts val="1340"/>
                </a:lnSpc>
                <a:spcAft>
                  <a:spcPts val="600"/>
                </a:spcAft>
                <a:buFont typeface="Arial" charset="0"/>
                <a:buChar char="•"/>
              </a:pPr>
              <a:r>
                <a:rPr lang="en-GB" sz="1200" dirty="0">
                  <a:solidFill>
                    <a:schemeClr val="bg1"/>
                  </a:solidFill>
                </a:rPr>
                <a:t>Explore ideas about what makes people who they are.</a:t>
              </a:r>
            </a:p>
            <a:p>
              <a:pPr marL="285750" indent="-285750">
                <a:lnSpc>
                  <a:spcPts val="1340"/>
                </a:lnSpc>
                <a:spcAft>
                  <a:spcPts val="600"/>
                </a:spcAft>
                <a:buFont typeface="Arial" charset="0"/>
                <a:buChar char="•"/>
              </a:pPr>
              <a:r>
                <a:rPr lang="en-GB" sz="1200" dirty="0">
                  <a:solidFill>
                    <a:schemeClr val="bg1"/>
                  </a:solidFill>
                </a:rPr>
                <a:t>Make suggestions about how best to support pupils </a:t>
              </a:r>
              <a:br>
                <a:rPr lang="en-GB" sz="1200" dirty="0">
                  <a:solidFill>
                    <a:schemeClr val="bg1"/>
                  </a:solidFill>
                </a:rPr>
              </a:br>
              <a:r>
                <a:rPr lang="en-GB" sz="1200" dirty="0">
                  <a:solidFill>
                    <a:schemeClr val="bg1"/>
                  </a:solidFill>
                </a:rPr>
                <a:t>with different needs.</a:t>
              </a:r>
            </a:p>
            <a:p>
              <a:pPr marL="285750" indent="-285750">
                <a:lnSpc>
                  <a:spcPts val="1340"/>
                </a:lnSpc>
                <a:spcAft>
                  <a:spcPts val="600"/>
                </a:spcAft>
                <a:buFont typeface="Arial" charset="0"/>
                <a:buChar char="•"/>
              </a:pPr>
              <a:r>
                <a:rPr lang="en-GB" sz="1200" dirty="0">
                  <a:solidFill>
                    <a:schemeClr val="bg1"/>
                  </a:solidFill>
                </a:rPr>
                <a:t>Inspire schools to bring their community together </a:t>
              </a:r>
              <a:br>
                <a:rPr lang="en-GB" sz="1200" dirty="0">
                  <a:solidFill>
                    <a:schemeClr val="bg1"/>
                  </a:solidFill>
                </a:rPr>
              </a:br>
              <a:r>
                <a:rPr lang="en-GB" sz="1200" dirty="0">
                  <a:solidFill>
                    <a:schemeClr val="bg1"/>
                  </a:solidFill>
                </a:rPr>
                <a:t>to increase understanding of autism.</a:t>
              </a:r>
            </a:p>
          </p:txBody>
        </p:sp>
        <p:sp>
          <p:nvSpPr>
            <p:cNvPr id="13" name="Rectangle 12">
              <a:extLst>
                <a:ext uri="{FF2B5EF4-FFF2-40B4-BE49-F238E27FC236}">
                  <a16:creationId xmlns:a16="http://schemas.microsoft.com/office/drawing/2014/main" id="{D8206233-28AA-894B-97DB-819C2842A9D6}"/>
                </a:ext>
              </a:extLst>
            </p:cNvPr>
            <p:cNvSpPr/>
            <p:nvPr/>
          </p:nvSpPr>
          <p:spPr>
            <a:xfrm>
              <a:off x="8549272" y="6318352"/>
              <a:ext cx="301217" cy="2598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
            <a:extLst>
              <a:ext uri="{FF2B5EF4-FFF2-40B4-BE49-F238E27FC236}">
                <a16:creationId xmlns:a16="http://schemas.microsoft.com/office/drawing/2014/main" id="{825B791C-AC10-C047-B9C1-3F9B305C6C4C}"/>
              </a:ext>
            </a:extLst>
          </p:cNvPr>
          <p:cNvGrpSpPr/>
          <p:nvPr/>
        </p:nvGrpSpPr>
        <p:grpSpPr>
          <a:xfrm>
            <a:off x="4083949" y="546555"/>
            <a:ext cx="4766539" cy="1834611"/>
            <a:chOff x="-1124299" y="3833977"/>
            <a:chExt cx="3696359" cy="1834611"/>
          </a:xfrm>
        </p:grpSpPr>
        <p:sp>
          <p:nvSpPr>
            <p:cNvPr id="23" name="Rounded Rectangle 22">
              <a:extLst>
                <a:ext uri="{FF2B5EF4-FFF2-40B4-BE49-F238E27FC236}">
                  <a16:creationId xmlns:a16="http://schemas.microsoft.com/office/drawing/2014/main" id="{4933CED5-9210-9944-94FA-62991222F0F0}"/>
                </a:ext>
              </a:extLst>
            </p:cNvPr>
            <p:cNvSpPr/>
            <p:nvPr/>
          </p:nvSpPr>
          <p:spPr>
            <a:xfrm>
              <a:off x="-1124299" y="3833977"/>
              <a:ext cx="3696359" cy="1834611"/>
            </a:xfrm>
            <a:prstGeom prst="roundRect">
              <a:avLst>
                <a:gd name="adj" fmla="val 638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300" b="1" dirty="0">
                  <a:solidFill>
                    <a:schemeClr val="bg1"/>
                  </a:solidFill>
                </a:rPr>
                <a:t>Exploring autism               </a:t>
              </a:r>
            </a:p>
            <a:p>
              <a:r>
                <a:rPr lang="en-GB" sz="1200" dirty="0">
                  <a:solidFill>
                    <a:schemeClr val="bg1"/>
                  </a:solidFill>
                </a:rPr>
                <a:t>Eli displays some characteristics that other autistic children share, such as dislike of noise, difficulty answering questions about his day and sitting still. If you want to explore autism with your pupils, please do but be mindful of any children you have on the autism spectrum in your class. It is important to tell the children that being autistic isn’t just about finding things difficult. It is also about having incredible strengths. For example, Eli above is brilliant at reading and remembering the poem. </a:t>
              </a:r>
            </a:p>
            <a:p>
              <a:endParaRPr lang="en-GB" sz="1200" dirty="0">
                <a:solidFill>
                  <a:schemeClr val="bg1"/>
                </a:solidFill>
              </a:endParaRPr>
            </a:p>
          </p:txBody>
        </p:sp>
        <p:sp>
          <p:nvSpPr>
            <p:cNvPr id="15" name="Rectangle 14">
              <a:extLst>
                <a:ext uri="{FF2B5EF4-FFF2-40B4-BE49-F238E27FC236}">
                  <a16:creationId xmlns:a16="http://schemas.microsoft.com/office/drawing/2014/main" id="{283012A2-ABD9-144B-9231-A780502217A1}"/>
                </a:ext>
              </a:extLst>
            </p:cNvPr>
            <p:cNvSpPr/>
            <p:nvPr/>
          </p:nvSpPr>
          <p:spPr>
            <a:xfrm>
              <a:off x="2161858" y="5483948"/>
              <a:ext cx="410202" cy="1846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 name="Group 7">
            <a:extLst>
              <a:ext uri="{FF2B5EF4-FFF2-40B4-BE49-F238E27FC236}">
                <a16:creationId xmlns:a16="http://schemas.microsoft.com/office/drawing/2014/main" id="{AAE9CB13-F38E-4B4A-A8C0-F68EAAAF7948}"/>
              </a:ext>
            </a:extLst>
          </p:cNvPr>
          <p:cNvGrpSpPr/>
          <p:nvPr/>
        </p:nvGrpSpPr>
        <p:grpSpPr>
          <a:xfrm>
            <a:off x="4083948" y="6061564"/>
            <a:ext cx="4766541" cy="621506"/>
            <a:chOff x="4083948" y="5978352"/>
            <a:chExt cx="4766541" cy="621506"/>
          </a:xfrm>
        </p:grpSpPr>
        <p:sp>
          <p:nvSpPr>
            <p:cNvPr id="20" name="Rounded Rectangle 19">
              <a:extLst>
                <a:ext uri="{FF2B5EF4-FFF2-40B4-BE49-F238E27FC236}">
                  <a16:creationId xmlns:a16="http://schemas.microsoft.com/office/drawing/2014/main" id="{DE17520D-F725-0B4E-A6F6-2BA4DE986EB0}"/>
                </a:ext>
              </a:extLst>
            </p:cNvPr>
            <p:cNvSpPr/>
            <p:nvPr/>
          </p:nvSpPr>
          <p:spPr>
            <a:xfrm>
              <a:off x="4083948" y="5978352"/>
              <a:ext cx="4766541" cy="621505"/>
            </a:xfrm>
            <a:prstGeom prst="roundRect">
              <a:avLst>
                <a:gd name="adj" fmla="val 1403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t>If you want more information on autism, </a:t>
              </a:r>
              <a:br>
                <a:rPr lang="en-US" sz="1200" dirty="0"/>
              </a:br>
              <a:r>
                <a:rPr lang="en-US" sz="1200" dirty="0"/>
                <a:t>please visit </a:t>
              </a:r>
              <a:r>
                <a:rPr lang="en-US" sz="1200" b="1" u="sng" dirty="0" err="1"/>
                <a:t>www.autism.org.uk</a:t>
              </a:r>
              <a:r>
                <a:rPr lang="en-US" sz="1200" dirty="0"/>
                <a:t>. </a:t>
              </a:r>
              <a:endParaRPr lang="en-US" sz="1200" b="1" u="sng" dirty="0"/>
            </a:p>
          </p:txBody>
        </p:sp>
        <p:sp>
          <p:nvSpPr>
            <p:cNvPr id="16" name="Rectangle 15">
              <a:extLst>
                <a:ext uri="{FF2B5EF4-FFF2-40B4-BE49-F238E27FC236}">
                  <a16:creationId xmlns:a16="http://schemas.microsoft.com/office/drawing/2014/main" id="{7B00A52D-74BB-A04A-A3FC-EC43E7CDAC4C}"/>
                </a:ext>
              </a:extLst>
            </p:cNvPr>
            <p:cNvSpPr/>
            <p:nvPr/>
          </p:nvSpPr>
          <p:spPr>
            <a:xfrm>
              <a:off x="8440287" y="6417276"/>
              <a:ext cx="410202" cy="18258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 name="Group 1">
            <a:extLst>
              <a:ext uri="{FF2B5EF4-FFF2-40B4-BE49-F238E27FC236}">
                <a16:creationId xmlns:a16="http://schemas.microsoft.com/office/drawing/2014/main" id="{AD839C7E-E4D7-D84E-9EBE-DC63FD129500}"/>
              </a:ext>
            </a:extLst>
          </p:cNvPr>
          <p:cNvGrpSpPr/>
          <p:nvPr/>
        </p:nvGrpSpPr>
        <p:grpSpPr>
          <a:xfrm>
            <a:off x="4083948" y="2438279"/>
            <a:ext cx="4766539" cy="1697116"/>
            <a:chOff x="3422073" y="4222896"/>
            <a:chExt cx="2553168" cy="1697116"/>
          </a:xfrm>
          <a:solidFill>
            <a:schemeClr val="accent6"/>
          </a:solidFill>
        </p:grpSpPr>
        <p:sp>
          <p:nvSpPr>
            <p:cNvPr id="17" name="Rounded Rectangle 16">
              <a:extLst>
                <a:ext uri="{FF2B5EF4-FFF2-40B4-BE49-F238E27FC236}">
                  <a16:creationId xmlns:a16="http://schemas.microsoft.com/office/drawing/2014/main" id="{62E5C409-6A7B-2345-93F3-B3D2ED763EE1}"/>
                </a:ext>
              </a:extLst>
            </p:cNvPr>
            <p:cNvSpPr/>
            <p:nvPr/>
          </p:nvSpPr>
          <p:spPr>
            <a:xfrm>
              <a:off x="3422073" y="4222896"/>
              <a:ext cx="2553168" cy="1697116"/>
            </a:xfrm>
            <a:prstGeom prst="roundRect">
              <a:avLst>
                <a:gd name="adj" fmla="val 6381"/>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300" b="1" dirty="0">
                  <a:solidFill>
                    <a:schemeClr val="bg1"/>
                  </a:solidFill>
                </a:rPr>
                <a:t>PSHE Curriculum links</a:t>
              </a:r>
            </a:p>
            <a:p>
              <a:pPr marL="285750" indent="-285750">
                <a:spcAft>
                  <a:spcPts val="600"/>
                </a:spcAft>
                <a:buFont typeface="Arial" charset="0"/>
                <a:buChar char="•"/>
              </a:pPr>
              <a:r>
                <a:rPr lang="en-GB" sz="1200" dirty="0">
                  <a:solidFill>
                    <a:schemeClr val="bg1"/>
                  </a:solidFill>
                </a:rPr>
                <a:t>To identify and respect the differences between people.</a:t>
              </a:r>
            </a:p>
            <a:p>
              <a:pPr marL="285750" indent="-285750">
                <a:spcAft>
                  <a:spcPts val="600"/>
                </a:spcAft>
                <a:buFont typeface="Arial" charset="0"/>
                <a:buChar char="•"/>
              </a:pPr>
              <a:r>
                <a:rPr lang="en-GB" sz="1200" dirty="0">
                  <a:solidFill>
                    <a:schemeClr val="bg1"/>
                  </a:solidFill>
                </a:rPr>
                <a:t>That differences between people arise from a number </a:t>
              </a:r>
              <a:br>
                <a:rPr lang="en-GB" sz="1200" dirty="0">
                  <a:solidFill>
                    <a:schemeClr val="bg1"/>
                  </a:solidFill>
                </a:rPr>
              </a:br>
              <a:r>
                <a:rPr lang="en-GB" sz="1200" dirty="0">
                  <a:solidFill>
                    <a:schemeClr val="bg1"/>
                  </a:solidFill>
                </a:rPr>
                <a:t>of factors.</a:t>
              </a:r>
            </a:p>
            <a:p>
              <a:pPr marL="285750" indent="-285750">
                <a:spcAft>
                  <a:spcPts val="600"/>
                </a:spcAft>
                <a:buFont typeface="Arial" charset="0"/>
                <a:buChar char="•"/>
              </a:pPr>
              <a:r>
                <a:rPr lang="en-GB" sz="1200" dirty="0">
                  <a:solidFill>
                    <a:schemeClr val="bg1"/>
                  </a:solidFill>
                </a:rPr>
                <a:t>Ways in which they are all unique.</a:t>
              </a:r>
            </a:p>
            <a:p>
              <a:pPr marL="285750" indent="-285750">
                <a:spcAft>
                  <a:spcPts val="600"/>
                </a:spcAft>
                <a:buFont typeface="Arial" charset="0"/>
                <a:buChar char="•"/>
              </a:pPr>
              <a:r>
                <a:rPr lang="en-GB" sz="1200" dirty="0">
                  <a:solidFill>
                    <a:schemeClr val="bg1"/>
                  </a:solidFill>
                </a:rPr>
                <a:t>Understand that there has never been and will never </a:t>
              </a:r>
              <a:br>
                <a:rPr lang="en-GB" sz="1200" dirty="0">
                  <a:solidFill>
                    <a:schemeClr val="bg1"/>
                  </a:solidFill>
                </a:rPr>
              </a:br>
              <a:r>
                <a:rPr lang="en-GB" sz="1200" dirty="0">
                  <a:solidFill>
                    <a:schemeClr val="bg1"/>
                  </a:solidFill>
                </a:rPr>
                <a:t>be another ‘them’.</a:t>
              </a:r>
            </a:p>
          </p:txBody>
        </p:sp>
        <p:sp>
          <p:nvSpPr>
            <p:cNvPr id="18" name="Rectangle 17">
              <a:extLst>
                <a:ext uri="{FF2B5EF4-FFF2-40B4-BE49-F238E27FC236}">
                  <a16:creationId xmlns:a16="http://schemas.microsoft.com/office/drawing/2014/main" id="{E1F56491-05B0-A441-B6CC-44C186250C48}"/>
                </a:ext>
              </a:extLst>
            </p:cNvPr>
            <p:cNvSpPr/>
            <p:nvPr/>
          </p:nvSpPr>
          <p:spPr>
            <a:xfrm flipV="1">
              <a:off x="5565039" y="5726750"/>
              <a:ext cx="410202" cy="19326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960"/>
                </a:lnSpc>
              </a:pPr>
              <a:endParaRPr lang="en-US" dirty="0"/>
            </a:p>
          </p:txBody>
        </p:sp>
      </p:grpSp>
      <p:sp>
        <p:nvSpPr>
          <p:cNvPr id="3" name="Rectangle 2">
            <a:hlinkClick r:id="rId3"/>
            <a:extLst>
              <a:ext uri="{FF2B5EF4-FFF2-40B4-BE49-F238E27FC236}">
                <a16:creationId xmlns:a16="http://schemas.microsoft.com/office/drawing/2014/main" id="{ECEB4BEE-89BD-2046-83B9-1111CB544577}"/>
              </a:ext>
            </a:extLst>
          </p:cNvPr>
          <p:cNvSpPr/>
          <p:nvPr/>
        </p:nvSpPr>
        <p:spPr>
          <a:xfrm>
            <a:off x="293513" y="5271737"/>
            <a:ext cx="2385392" cy="373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hlinkClick r:id="rId4"/>
            <a:extLst>
              <a:ext uri="{FF2B5EF4-FFF2-40B4-BE49-F238E27FC236}">
                <a16:creationId xmlns:a16="http://schemas.microsoft.com/office/drawing/2014/main" id="{F5EC65B2-82FE-D84F-AA3A-94FC06143F3C}"/>
              </a:ext>
            </a:extLst>
          </p:cNvPr>
          <p:cNvSpPr/>
          <p:nvPr/>
        </p:nvSpPr>
        <p:spPr>
          <a:xfrm>
            <a:off x="4806163" y="6311445"/>
            <a:ext cx="1794275" cy="3379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0053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6002EBF-9B28-BC4D-9E0F-A4B1DED030F4}"/>
              </a:ext>
            </a:extLst>
          </p:cNvPr>
          <p:cNvSpPr/>
          <p:nvPr/>
        </p:nvSpPr>
        <p:spPr>
          <a:xfrm>
            <a:off x="410683" y="6210226"/>
            <a:ext cx="2884713" cy="338554"/>
          </a:xfrm>
          <a:prstGeom prst="rect">
            <a:avLst/>
          </a:prstGeom>
        </p:spPr>
        <p:txBody>
          <a:bodyPr wrap="square">
            <a:spAutoFit/>
          </a:bodyPr>
          <a:lstStyle/>
          <a:p>
            <a:r>
              <a:rPr lang="en-GB" sz="800" dirty="0">
                <a:solidFill>
                  <a:schemeClr val="bg2">
                    <a:lumMod val="75000"/>
                  </a:schemeClr>
                </a:solidFill>
                <a:latin typeface="Arial" panose="020B0604020202020204" pitchFamily="34" charset="0"/>
                <a:cs typeface="Arial" panose="020B0604020202020204" pitchFamily="34" charset="0"/>
              </a:rPr>
              <a:t>The National Autistic Society is a charity registered in England and Wales (269425) and in Scotland (SC039427) </a:t>
            </a:r>
            <a:endParaRPr lang="en-GB" sz="800" dirty="0">
              <a:solidFill>
                <a:schemeClr val="bg2">
                  <a:lumMod val="75000"/>
                </a:schemeClr>
              </a:solidFill>
              <a:effectLst/>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13313006-3E1E-B842-981E-4F4E42487C70}"/>
              </a:ext>
            </a:extLst>
          </p:cNvPr>
          <p:cNvSpPr/>
          <p:nvPr/>
        </p:nvSpPr>
        <p:spPr>
          <a:xfrm>
            <a:off x="410684" y="5135091"/>
            <a:ext cx="1819898" cy="707886"/>
          </a:xfrm>
          <a:prstGeom prst="rect">
            <a:avLst/>
          </a:prstGeom>
        </p:spPr>
        <p:txBody>
          <a:bodyPr wrap="square">
            <a:spAutoFit/>
          </a:bodyPr>
          <a:lstStyle/>
          <a:p>
            <a:r>
              <a:rPr lang="en-US" sz="1000" dirty="0">
                <a:solidFill>
                  <a:schemeClr val="bg2">
                    <a:lumMod val="50000"/>
                  </a:schemeClr>
                </a:solidFill>
              </a:rPr>
              <a:t>Schools activity for World Autism Acceptance Week, kindly sponsored by </a:t>
            </a:r>
            <a:br>
              <a:rPr lang="en-US" sz="1000" dirty="0">
                <a:solidFill>
                  <a:schemeClr val="bg2">
                    <a:lumMod val="50000"/>
                  </a:schemeClr>
                </a:solidFill>
              </a:rPr>
            </a:br>
            <a:r>
              <a:rPr lang="en-US" sz="1000" dirty="0" err="1">
                <a:solidFill>
                  <a:schemeClr val="bg2">
                    <a:lumMod val="50000"/>
                  </a:schemeClr>
                </a:solidFill>
              </a:rPr>
              <a:t>Axcis</a:t>
            </a:r>
            <a:r>
              <a:rPr lang="en-US" sz="1000" dirty="0">
                <a:solidFill>
                  <a:schemeClr val="bg2">
                    <a:lumMod val="50000"/>
                  </a:schemeClr>
                </a:solidFill>
              </a:rPr>
              <a:t> Education</a:t>
            </a:r>
          </a:p>
        </p:txBody>
      </p:sp>
      <p:pic>
        <p:nvPicPr>
          <p:cNvPr id="24" name="Picture 23">
            <a:extLst>
              <a:ext uri="{FF2B5EF4-FFF2-40B4-BE49-F238E27FC236}">
                <a16:creationId xmlns:a16="http://schemas.microsoft.com/office/drawing/2014/main" id="{EBA0B846-8E7E-5C4A-94B2-066D8DF006B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79958" y="4427207"/>
            <a:ext cx="1238801" cy="707886"/>
          </a:xfrm>
          <a:prstGeom prst="rect">
            <a:avLst/>
          </a:prstGeom>
        </p:spPr>
      </p:pic>
    </p:spTree>
    <p:extLst>
      <p:ext uri="{BB962C8B-B14F-4D97-AF65-F5344CB8AC3E}">
        <p14:creationId xmlns:p14="http://schemas.microsoft.com/office/powerpoint/2010/main" val="2336184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val 19">
            <a:extLst>
              <a:ext uri="{FF2B5EF4-FFF2-40B4-BE49-F238E27FC236}">
                <a16:creationId xmlns:a16="http://schemas.microsoft.com/office/drawing/2014/main" id="{16B81825-C6D0-4446-89F0-B3245FB764E0}"/>
              </a:ext>
            </a:extLst>
          </p:cNvPr>
          <p:cNvSpPr/>
          <p:nvPr/>
        </p:nvSpPr>
        <p:spPr>
          <a:xfrm>
            <a:off x="764898" y="2041061"/>
            <a:ext cx="3075476" cy="3075476"/>
          </a:xfrm>
          <a:prstGeom prst="ellipse">
            <a:avLst/>
          </a:prstGeom>
          <a:blipFill>
            <a:blip r:embed="rId3" cstate="screen">
              <a:extLst>
                <a:ext uri="{28A0092B-C50C-407E-A947-70E740481C1C}">
                  <a14:useLocalDpi xmlns:a14="http://schemas.microsoft.com/office/drawing/2010/main"/>
                </a:ext>
              </a:extLst>
            </a:blip>
            <a:stretch>
              <a:fillRect l="7106" r="7836"/>
            </a:stretch>
          </a:blipFill>
          <a:ln w="1016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70E031CA-D644-2F4A-8C7D-A0E1736295B5}"/>
              </a:ext>
            </a:extLst>
          </p:cNvPr>
          <p:cNvSpPr/>
          <p:nvPr/>
        </p:nvSpPr>
        <p:spPr>
          <a:xfrm>
            <a:off x="3448869" y="599099"/>
            <a:ext cx="4984021" cy="4984021"/>
          </a:xfrm>
          <a:prstGeom prst="ellipse">
            <a:avLst/>
          </a:prstGeom>
          <a:solidFill>
            <a:schemeClr val="bg1"/>
          </a:solidFill>
          <a:ln w="1016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C68C6881-6EAF-9049-9D22-D3853EE746C7}"/>
              </a:ext>
            </a:extLst>
          </p:cNvPr>
          <p:cNvSpPr txBox="1"/>
          <p:nvPr/>
        </p:nvSpPr>
        <p:spPr>
          <a:xfrm>
            <a:off x="175095" y="132671"/>
            <a:ext cx="2678013" cy="954107"/>
          </a:xfrm>
          <a:prstGeom prst="rect">
            <a:avLst/>
          </a:prstGeom>
          <a:noFill/>
        </p:spPr>
        <p:txBody>
          <a:bodyPr wrap="square" rtlCol="0">
            <a:spAutoFit/>
          </a:bodyPr>
          <a:lstStyle/>
          <a:p>
            <a:r>
              <a:rPr lang="en-US" sz="2800" b="1" dirty="0">
                <a:solidFill>
                  <a:schemeClr val="bg1"/>
                </a:solidFill>
              </a:rPr>
              <a:t>Exploring</a:t>
            </a:r>
            <a:br>
              <a:rPr lang="en-US" sz="2800" b="1" dirty="0">
                <a:solidFill>
                  <a:schemeClr val="bg1"/>
                </a:solidFill>
              </a:rPr>
            </a:br>
            <a:r>
              <a:rPr lang="en-US" sz="2800" b="1" dirty="0">
                <a:solidFill>
                  <a:schemeClr val="bg1"/>
                </a:solidFill>
              </a:rPr>
              <a:t>differences</a:t>
            </a:r>
          </a:p>
        </p:txBody>
      </p:sp>
      <p:grpSp>
        <p:nvGrpSpPr>
          <p:cNvPr id="23" name="Group 22">
            <a:extLst>
              <a:ext uri="{FF2B5EF4-FFF2-40B4-BE49-F238E27FC236}">
                <a16:creationId xmlns:a16="http://schemas.microsoft.com/office/drawing/2014/main" id="{4BCDBAA5-7AF6-A14A-9E03-62C5F2585003}"/>
              </a:ext>
            </a:extLst>
          </p:cNvPr>
          <p:cNvGrpSpPr/>
          <p:nvPr/>
        </p:nvGrpSpPr>
        <p:grpSpPr>
          <a:xfrm>
            <a:off x="388278" y="1770354"/>
            <a:ext cx="2065095" cy="541415"/>
            <a:chOff x="1859871" y="2326562"/>
            <a:chExt cx="2199629" cy="2319130"/>
          </a:xfrm>
          <a:solidFill>
            <a:schemeClr val="accent4"/>
          </a:solidFill>
        </p:grpSpPr>
        <p:sp>
          <p:nvSpPr>
            <p:cNvPr id="24" name="Rounded Rectangle 23">
              <a:extLst>
                <a:ext uri="{FF2B5EF4-FFF2-40B4-BE49-F238E27FC236}">
                  <a16:creationId xmlns:a16="http://schemas.microsoft.com/office/drawing/2014/main" id="{0A8E7856-3BEA-104E-AD7F-5DF465BC17E3}"/>
                </a:ext>
              </a:extLst>
            </p:cNvPr>
            <p:cNvSpPr/>
            <p:nvPr/>
          </p:nvSpPr>
          <p:spPr>
            <a:xfrm>
              <a:off x="1859871" y="2326562"/>
              <a:ext cx="2199629" cy="2319130"/>
            </a:xfrm>
            <a:prstGeom prst="roundRect">
              <a:avLst>
                <a:gd name="adj" fmla="val 2309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This is Eli</a:t>
              </a:r>
            </a:p>
          </p:txBody>
        </p:sp>
        <p:sp>
          <p:nvSpPr>
            <p:cNvPr id="25" name="Rectangle 24">
              <a:extLst>
                <a:ext uri="{FF2B5EF4-FFF2-40B4-BE49-F238E27FC236}">
                  <a16:creationId xmlns:a16="http://schemas.microsoft.com/office/drawing/2014/main" id="{FFBB5FE7-FF4A-2F49-A3A8-45E03C30E9D1}"/>
                </a:ext>
              </a:extLst>
            </p:cNvPr>
            <p:cNvSpPr/>
            <p:nvPr/>
          </p:nvSpPr>
          <p:spPr>
            <a:xfrm>
              <a:off x="3643556" y="4115604"/>
              <a:ext cx="415944" cy="530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4" name="Picture 13">
            <a:hlinkClick r:id="rId4"/>
            <a:extLst>
              <a:ext uri="{FF2B5EF4-FFF2-40B4-BE49-F238E27FC236}">
                <a16:creationId xmlns:a16="http://schemas.microsoft.com/office/drawing/2014/main" id="{15254880-E98E-204F-A6F9-18AC46199C90}"/>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5344496" y="5647882"/>
            <a:ext cx="1139264" cy="1139264"/>
          </a:xfrm>
          <a:prstGeom prst="rect">
            <a:avLst/>
          </a:prstGeom>
        </p:spPr>
      </p:pic>
      <p:sp>
        <p:nvSpPr>
          <p:cNvPr id="19" name="TextBox 18">
            <a:hlinkClick r:id="rId4"/>
            <a:extLst>
              <a:ext uri="{FF2B5EF4-FFF2-40B4-BE49-F238E27FC236}">
                <a16:creationId xmlns:a16="http://schemas.microsoft.com/office/drawing/2014/main" id="{B9AACD03-28C4-3246-9D78-E0904C1E51A2}"/>
              </a:ext>
            </a:extLst>
          </p:cNvPr>
          <p:cNvSpPr txBox="1"/>
          <p:nvPr/>
        </p:nvSpPr>
        <p:spPr>
          <a:xfrm>
            <a:off x="6505397" y="5888862"/>
            <a:ext cx="2264149" cy="646331"/>
          </a:xfrm>
          <a:prstGeom prst="rect">
            <a:avLst/>
          </a:prstGeom>
          <a:noFill/>
        </p:spPr>
        <p:txBody>
          <a:bodyPr wrap="square" rtlCol="0">
            <a:spAutoFit/>
          </a:bodyPr>
          <a:lstStyle/>
          <a:p>
            <a:r>
              <a:rPr lang="en-US" b="1" u="sng" dirty="0">
                <a:solidFill>
                  <a:srgbClr val="492F89"/>
                </a:solidFill>
              </a:rPr>
              <a:t>Click here</a:t>
            </a:r>
            <a:r>
              <a:rPr lang="en-US" b="1" dirty="0">
                <a:solidFill>
                  <a:srgbClr val="492F89"/>
                </a:solidFill>
              </a:rPr>
              <a:t> </a:t>
            </a:r>
            <a:r>
              <a:rPr lang="en-US" dirty="0">
                <a:solidFill>
                  <a:srgbClr val="492F89"/>
                </a:solidFill>
              </a:rPr>
              <a:t>to view Eli reading his poem</a:t>
            </a:r>
          </a:p>
        </p:txBody>
      </p:sp>
      <p:pic>
        <p:nvPicPr>
          <p:cNvPr id="7" name="Picture 6">
            <a:extLst>
              <a:ext uri="{FF2B5EF4-FFF2-40B4-BE49-F238E27FC236}">
                <a16:creationId xmlns:a16="http://schemas.microsoft.com/office/drawing/2014/main" id="{1FC22EEF-B1D4-B747-AC92-E20C6991E58B}"/>
              </a:ext>
            </a:extLst>
          </p:cNvPr>
          <p:cNvPicPr>
            <a:picLocks noChangeAspect="1"/>
          </p:cNvPicPr>
          <p:nvPr/>
        </p:nvPicPr>
        <p:blipFill>
          <a:blip r:embed="rId6" cstate="screen">
            <a:extLst>
              <a:ext uri="{28A0092B-C50C-407E-A947-70E740481C1C}">
                <a14:useLocalDpi xmlns:a14="http://schemas.microsoft.com/office/drawing/2010/main"/>
              </a:ext>
            </a:extLst>
          </a:blip>
          <a:srcRect/>
          <a:stretch/>
        </p:blipFill>
        <p:spPr>
          <a:xfrm>
            <a:off x="4330934" y="1195637"/>
            <a:ext cx="1450019" cy="1450019"/>
          </a:xfrm>
          <a:prstGeom prst="rect">
            <a:avLst/>
          </a:prstGeom>
        </p:spPr>
      </p:pic>
      <p:pic>
        <p:nvPicPr>
          <p:cNvPr id="9" name="Picture 8">
            <a:extLst>
              <a:ext uri="{FF2B5EF4-FFF2-40B4-BE49-F238E27FC236}">
                <a16:creationId xmlns:a16="http://schemas.microsoft.com/office/drawing/2014/main" id="{BA22B602-EEA9-DD49-B779-B23C16223959}"/>
              </a:ext>
            </a:extLst>
          </p:cNvPr>
          <p:cNvPicPr>
            <a:picLocks noChangeAspect="1"/>
          </p:cNvPicPr>
          <p:nvPr/>
        </p:nvPicPr>
        <p:blipFill>
          <a:blip r:embed="rId7" cstate="screen">
            <a:extLst>
              <a:ext uri="{28A0092B-C50C-407E-A947-70E740481C1C}">
                <a14:useLocalDpi xmlns:a14="http://schemas.microsoft.com/office/drawing/2010/main"/>
              </a:ext>
            </a:extLst>
          </a:blip>
          <a:srcRect/>
          <a:stretch/>
        </p:blipFill>
        <p:spPr>
          <a:xfrm>
            <a:off x="6638160" y="2675998"/>
            <a:ext cx="1704216" cy="1704216"/>
          </a:xfrm>
          <a:prstGeom prst="rect">
            <a:avLst/>
          </a:prstGeom>
        </p:spPr>
      </p:pic>
      <p:pic>
        <p:nvPicPr>
          <p:cNvPr id="11" name="Picture 10">
            <a:extLst>
              <a:ext uri="{FF2B5EF4-FFF2-40B4-BE49-F238E27FC236}">
                <a16:creationId xmlns:a16="http://schemas.microsoft.com/office/drawing/2014/main" id="{278F7CB8-369D-894D-AA52-78E8582ACB4B}"/>
              </a:ext>
            </a:extLst>
          </p:cNvPr>
          <p:cNvPicPr>
            <a:picLocks noChangeAspect="1"/>
          </p:cNvPicPr>
          <p:nvPr/>
        </p:nvPicPr>
        <p:blipFill>
          <a:blip r:embed="rId8" cstate="screen">
            <a:extLst>
              <a:ext uri="{28A0092B-C50C-407E-A947-70E740481C1C}">
                <a14:useLocalDpi xmlns:a14="http://schemas.microsoft.com/office/drawing/2010/main"/>
              </a:ext>
            </a:extLst>
          </a:blip>
          <a:srcRect/>
          <a:stretch/>
        </p:blipFill>
        <p:spPr>
          <a:xfrm rot="709572">
            <a:off x="3805221" y="2749848"/>
            <a:ext cx="1655724" cy="1633842"/>
          </a:xfrm>
          <a:prstGeom prst="rect">
            <a:avLst/>
          </a:prstGeom>
        </p:spPr>
      </p:pic>
      <p:pic>
        <p:nvPicPr>
          <p:cNvPr id="13" name="Picture 12">
            <a:extLst>
              <a:ext uri="{FF2B5EF4-FFF2-40B4-BE49-F238E27FC236}">
                <a16:creationId xmlns:a16="http://schemas.microsoft.com/office/drawing/2014/main" id="{46A4F2E8-6008-BF4E-9EEA-6B4382E02EC2}"/>
              </a:ext>
            </a:extLst>
          </p:cNvPr>
          <p:cNvPicPr>
            <a:picLocks noChangeAspect="1"/>
          </p:cNvPicPr>
          <p:nvPr/>
        </p:nvPicPr>
        <p:blipFill>
          <a:blip r:embed="rId9" cstate="screen">
            <a:extLst>
              <a:ext uri="{28A0092B-C50C-407E-A947-70E740481C1C}">
                <a14:useLocalDpi xmlns:a14="http://schemas.microsoft.com/office/drawing/2010/main"/>
              </a:ext>
            </a:extLst>
          </a:blip>
          <a:srcRect/>
          <a:stretch/>
        </p:blipFill>
        <p:spPr>
          <a:xfrm>
            <a:off x="6225531" y="1044036"/>
            <a:ext cx="1631962" cy="1631962"/>
          </a:xfrm>
          <a:prstGeom prst="rect">
            <a:avLst/>
          </a:prstGeom>
        </p:spPr>
      </p:pic>
      <p:grpSp>
        <p:nvGrpSpPr>
          <p:cNvPr id="28" name="Group 27">
            <a:extLst>
              <a:ext uri="{FF2B5EF4-FFF2-40B4-BE49-F238E27FC236}">
                <a16:creationId xmlns:a16="http://schemas.microsoft.com/office/drawing/2014/main" id="{5998A906-0282-0D45-9A6D-DC11AC482090}"/>
              </a:ext>
            </a:extLst>
          </p:cNvPr>
          <p:cNvGrpSpPr/>
          <p:nvPr/>
        </p:nvGrpSpPr>
        <p:grpSpPr>
          <a:xfrm>
            <a:off x="3871888" y="341486"/>
            <a:ext cx="2105598" cy="541416"/>
            <a:chOff x="3030126" y="2249061"/>
            <a:chExt cx="2242771" cy="2319135"/>
          </a:xfrm>
          <a:solidFill>
            <a:schemeClr val="accent4"/>
          </a:solidFill>
        </p:grpSpPr>
        <p:sp>
          <p:nvSpPr>
            <p:cNvPr id="29" name="Rounded Rectangle 28">
              <a:extLst>
                <a:ext uri="{FF2B5EF4-FFF2-40B4-BE49-F238E27FC236}">
                  <a16:creationId xmlns:a16="http://schemas.microsoft.com/office/drawing/2014/main" id="{D1A944BD-2AAE-C846-A546-1974F48DEA9E}"/>
                </a:ext>
              </a:extLst>
            </p:cNvPr>
            <p:cNvSpPr/>
            <p:nvPr/>
          </p:nvSpPr>
          <p:spPr>
            <a:xfrm>
              <a:off x="3030126" y="2249061"/>
              <a:ext cx="2242771" cy="2319130"/>
            </a:xfrm>
            <a:prstGeom prst="roundRect">
              <a:avLst>
                <a:gd name="adj" fmla="val 2309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Eli likes…</a:t>
              </a:r>
            </a:p>
          </p:txBody>
        </p:sp>
        <p:sp>
          <p:nvSpPr>
            <p:cNvPr id="30" name="Rectangle 29">
              <a:extLst>
                <a:ext uri="{FF2B5EF4-FFF2-40B4-BE49-F238E27FC236}">
                  <a16:creationId xmlns:a16="http://schemas.microsoft.com/office/drawing/2014/main" id="{BBFE9532-EB0D-934F-AFE8-59392E6474CE}"/>
                </a:ext>
              </a:extLst>
            </p:cNvPr>
            <p:cNvSpPr/>
            <p:nvPr/>
          </p:nvSpPr>
          <p:spPr>
            <a:xfrm>
              <a:off x="4835972" y="4084396"/>
              <a:ext cx="436925" cy="483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1" name="Picture 30">
            <a:extLst>
              <a:ext uri="{FF2B5EF4-FFF2-40B4-BE49-F238E27FC236}">
                <a16:creationId xmlns:a16="http://schemas.microsoft.com/office/drawing/2014/main" id="{23245FFE-5202-B544-A109-315CC5ADACC7}"/>
              </a:ext>
            </a:extLst>
          </p:cNvPr>
          <p:cNvPicPr>
            <a:picLocks noChangeAspect="1"/>
          </p:cNvPicPr>
          <p:nvPr/>
        </p:nvPicPr>
        <p:blipFill>
          <a:blip r:embed="rId10" cstate="screen">
            <a:extLst>
              <a:ext uri="{28A0092B-C50C-407E-A947-70E740481C1C}">
                <a14:useLocalDpi xmlns:a14="http://schemas.microsoft.com/office/drawing/2010/main"/>
              </a:ext>
            </a:extLst>
          </a:blip>
          <a:srcRect/>
          <a:stretch/>
        </p:blipFill>
        <p:spPr>
          <a:xfrm>
            <a:off x="5267520" y="2284341"/>
            <a:ext cx="1462534" cy="1462534"/>
          </a:xfrm>
          <a:prstGeom prst="rect">
            <a:avLst/>
          </a:prstGeom>
        </p:spPr>
      </p:pic>
      <p:pic>
        <p:nvPicPr>
          <p:cNvPr id="33" name="Picture 32">
            <a:extLst>
              <a:ext uri="{FF2B5EF4-FFF2-40B4-BE49-F238E27FC236}">
                <a16:creationId xmlns:a16="http://schemas.microsoft.com/office/drawing/2014/main" id="{ECD9650D-9A03-174B-B073-10900FF978B0}"/>
              </a:ext>
            </a:extLst>
          </p:cNvPr>
          <p:cNvPicPr>
            <a:picLocks noChangeAspect="1"/>
          </p:cNvPicPr>
          <p:nvPr/>
        </p:nvPicPr>
        <p:blipFill>
          <a:blip r:embed="rId11" cstate="screen">
            <a:extLst>
              <a:ext uri="{28A0092B-C50C-407E-A947-70E740481C1C}">
                <a14:useLocalDpi xmlns:a14="http://schemas.microsoft.com/office/drawing/2010/main"/>
              </a:ext>
            </a:extLst>
          </a:blip>
          <a:srcRect/>
          <a:stretch/>
        </p:blipFill>
        <p:spPr>
          <a:xfrm>
            <a:off x="5155533" y="3692761"/>
            <a:ext cx="1686508" cy="1686508"/>
          </a:xfrm>
          <a:prstGeom prst="rect">
            <a:avLst/>
          </a:prstGeom>
        </p:spPr>
      </p:pic>
    </p:spTree>
    <p:extLst>
      <p:ext uri="{BB962C8B-B14F-4D97-AF65-F5344CB8AC3E}">
        <p14:creationId xmlns:p14="http://schemas.microsoft.com/office/powerpoint/2010/main" val="400024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heel(1)">
                                      <p:cBhvr>
                                        <p:cTn id="12" dur="20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wipe(left)">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heel(1)">
                                      <p:cBhvr>
                                        <p:cTn id="22" dur="20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down)">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down)">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wipe(down)">
                                      <p:cBhvr>
                                        <p:cTn id="47" dur="500"/>
                                        <p:tgtEl>
                                          <p:spTgt spid="3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wipe(down)">
                                      <p:cBhvr>
                                        <p:cTn id="5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01BE1CE6-4C74-BA41-A635-97C24ED9E0F1}"/>
              </a:ext>
            </a:extLst>
          </p:cNvPr>
          <p:cNvGrpSpPr/>
          <p:nvPr/>
        </p:nvGrpSpPr>
        <p:grpSpPr>
          <a:xfrm>
            <a:off x="5656039" y="3038501"/>
            <a:ext cx="2542479" cy="713474"/>
            <a:chOff x="2004467" y="2326562"/>
            <a:chExt cx="2055033" cy="2319130"/>
          </a:xfrm>
          <a:solidFill>
            <a:schemeClr val="accent4"/>
          </a:solidFill>
        </p:grpSpPr>
        <p:sp>
          <p:nvSpPr>
            <p:cNvPr id="25" name="Rounded Rectangle 24">
              <a:extLst>
                <a:ext uri="{FF2B5EF4-FFF2-40B4-BE49-F238E27FC236}">
                  <a16:creationId xmlns:a16="http://schemas.microsoft.com/office/drawing/2014/main" id="{EF64A63F-3398-A842-BA48-02F802500C49}"/>
                </a:ext>
              </a:extLst>
            </p:cNvPr>
            <p:cNvSpPr/>
            <p:nvPr/>
          </p:nvSpPr>
          <p:spPr>
            <a:xfrm>
              <a:off x="2004467" y="2326562"/>
              <a:ext cx="2055033" cy="2319130"/>
            </a:xfrm>
            <a:prstGeom prst="roundRect">
              <a:avLst>
                <a:gd name="adj" fmla="val 2309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Give space</a:t>
              </a:r>
            </a:p>
          </p:txBody>
        </p:sp>
        <p:sp>
          <p:nvSpPr>
            <p:cNvPr id="26" name="Rectangle 25">
              <a:extLst>
                <a:ext uri="{FF2B5EF4-FFF2-40B4-BE49-F238E27FC236}">
                  <a16:creationId xmlns:a16="http://schemas.microsoft.com/office/drawing/2014/main" id="{3F0177E4-11E2-1842-BE03-329E4B82BF28}"/>
                </a:ext>
              </a:extLst>
            </p:cNvPr>
            <p:cNvSpPr/>
            <p:nvPr/>
          </p:nvSpPr>
          <p:spPr>
            <a:xfrm>
              <a:off x="3114261" y="4115604"/>
              <a:ext cx="945239" cy="530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a:extLst>
              <a:ext uri="{FF2B5EF4-FFF2-40B4-BE49-F238E27FC236}">
                <a16:creationId xmlns:a16="http://schemas.microsoft.com/office/drawing/2014/main" id="{7DFAE098-A34D-5942-9F5A-3ECF435A6976}"/>
              </a:ext>
            </a:extLst>
          </p:cNvPr>
          <p:cNvGrpSpPr/>
          <p:nvPr/>
        </p:nvGrpSpPr>
        <p:grpSpPr>
          <a:xfrm>
            <a:off x="6090536" y="1770098"/>
            <a:ext cx="2107982" cy="713474"/>
            <a:chOff x="2338587" y="2326562"/>
            <a:chExt cx="1703838" cy="2319131"/>
          </a:xfrm>
          <a:solidFill>
            <a:schemeClr val="accent4"/>
          </a:solidFill>
        </p:grpSpPr>
        <p:sp>
          <p:nvSpPr>
            <p:cNvPr id="31" name="Rounded Rectangle 30">
              <a:extLst>
                <a:ext uri="{FF2B5EF4-FFF2-40B4-BE49-F238E27FC236}">
                  <a16:creationId xmlns:a16="http://schemas.microsoft.com/office/drawing/2014/main" id="{F92B2AD6-372E-5845-B77C-C5A8E0191825}"/>
                </a:ext>
              </a:extLst>
            </p:cNvPr>
            <p:cNvSpPr/>
            <p:nvPr/>
          </p:nvSpPr>
          <p:spPr>
            <a:xfrm>
              <a:off x="2338587" y="2326562"/>
              <a:ext cx="1703838" cy="2319130"/>
            </a:xfrm>
            <a:prstGeom prst="roundRect">
              <a:avLst>
                <a:gd name="adj" fmla="val 23098"/>
              </a:avLst>
            </a:prstGeom>
            <a:solidFill>
              <a:srgbClr val="492F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Be kind</a:t>
              </a:r>
            </a:p>
          </p:txBody>
        </p:sp>
        <p:sp>
          <p:nvSpPr>
            <p:cNvPr id="32" name="Rectangle 31">
              <a:extLst>
                <a:ext uri="{FF2B5EF4-FFF2-40B4-BE49-F238E27FC236}">
                  <a16:creationId xmlns:a16="http://schemas.microsoft.com/office/drawing/2014/main" id="{AB0AC429-5F6C-0341-9F0C-0704C88F1AC0}"/>
                </a:ext>
              </a:extLst>
            </p:cNvPr>
            <p:cNvSpPr/>
            <p:nvPr/>
          </p:nvSpPr>
          <p:spPr>
            <a:xfrm>
              <a:off x="3097186" y="4115605"/>
              <a:ext cx="945239" cy="530088"/>
            </a:xfrm>
            <a:prstGeom prst="rect">
              <a:avLst/>
            </a:prstGeom>
            <a:solidFill>
              <a:srgbClr val="492F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32">
            <a:extLst>
              <a:ext uri="{FF2B5EF4-FFF2-40B4-BE49-F238E27FC236}">
                <a16:creationId xmlns:a16="http://schemas.microsoft.com/office/drawing/2014/main" id="{9F5D3D41-35D8-CD49-8895-BC845607BB7F}"/>
              </a:ext>
            </a:extLst>
          </p:cNvPr>
          <p:cNvGrpSpPr/>
          <p:nvPr/>
        </p:nvGrpSpPr>
        <p:grpSpPr>
          <a:xfrm>
            <a:off x="6090536" y="4302369"/>
            <a:ext cx="2107982" cy="713474"/>
            <a:chOff x="2355662" y="2326562"/>
            <a:chExt cx="1703838" cy="2319130"/>
          </a:xfrm>
          <a:solidFill>
            <a:schemeClr val="accent4"/>
          </a:solidFill>
        </p:grpSpPr>
        <p:sp>
          <p:nvSpPr>
            <p:cNvPr id="36" name="Rounded Rectangle 35">
              <a:extLst>
                <a:ext uri="{FF2B5EF4-FFF2-40B4-BE49-F238E27FC236}">
                  <a16:creationId xmlns:a16="http://schemas.microsoft.com/office/drawing/2014/main" id="{E5479B64-7FC9-5042-B4E4-7612E3420C45}"/>
                </a:ext>
              </a:extLst>
            </p:cNvPr>
            <p:cNvSpPr/>
            <p:nvPr/>
          </p:nvSpPr>
          <p:spPr>
            <a:xfrm>
              <a:off x="2355662" y="2326562"/>
              <a:ext cx="1703838" cy="2319130"/>
            </a:xfrm>
            <a:prstGeom prst="roundRect">
              <a:avLst>
                <a:gd name="adj" fmla="val 23098"/>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Wait</a:t>
              </a:r>
            </a:p>
          </p:txBody>
        </p:sp>
        <p:sp>
          <p:nvSpPr>
            <p:cNvPr id="37" name="Rectangle 36">
              <a:extLst>
                <a:ext uri="{FF2B5EF4-FFF2-40B4-BE49-F238E27FC236}">
                  <a16:creationId xmlns:a16="http://schemas.microsoft.com/office/drawing/2014/main" id="{CEAAD0C8-3FA2-4841-916C-28AE519FF5A1}"/>
                </a:ext>
              </a:extLst>
            </p:cNvPr>
            <p:cNvSpPr/>
            <p:nvPr/>
          </p:nvSpPr>
          <p:spPr>
            <a:xfrm>
              <a:off x="3114261" y="4115604"/>
              <a:ext cx="945239" cy="53008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TextBox 39">
            <a:extLst>
              <a:ext uri="{FF2B5EF4-FFF2-40B4-BE49-F238E27FC236}">
                <a16:creationId xmlns:a16="http://schemas.microsoft.com/office/drawing/2014/main" id="{C7805D6D-7F98-5A41-B3BF-668656C00FE0}"/>
              </a:ext>
            </a:extLst>
          </p:cNvPr>
          <p:cNvSpPr txBox="1"/>
          <p:nvPr/>
        </p:nvSpPr>
        <p:spPr>
          <a:xfrm>
            <a:off x="175095" y="132671"/>
            <a:ext cx="5616105" cy="954107"/>
          </a:xfrm>
          <a:prstGeom prst="rect">
            <a:avLst/>
          </a:prstGeom>
          <a:noFill/>
        </p:spPr>
        <p:txBody>
          <a:bodyPr wrap="square" rtlCol="0">
            <a:spAutoFit/>
          </a:bodyPr>
          <a:lstStyle/>
          <a:p>
            <a:r>
              <a:rPr lang="en-US" sz="2800" b="1" dirty="0">
                <a:solidFill>
                  <a:schemeClr val="bg1"/>
                </a:solidFill>
              </a:rPr>
              <a:t>How you </a:t>
            </a:r>
            <a:br>
              <a:rPr lang="en-US" sz="2800" b="1" dirty="0">
                <a:solidFill>
                  <a:schemeClr val="bg1"/>
                </a:solidFill>
              </a:rPr>
            </a:br>
            <a:r>
              <a:rPr lang="en-US" sz="2800" b="1" dirty="0">
                <a:solidFill>
                  <a:schemeClr val="bg1"/>
                </a:solidFill>
              </a:rPr>
              <a:t>can help</a:t>
            </a:r>
          </a:p>
        </p:txBody>
      </p:sp>
      <p:pic>
        <p:nvPicPr>
          <p:cNvPr id="7" name="Picture 6">
            <a:extLst>
              <a:ext uri="{FF2B5EF4-FFF2-40B4-BE49-F238E27FC236}">
                <a16:creationId xmlns:a16="http://schemas.microsoft.com/office/drawing/2014/main" id="{81189C84-BC89-824A-AB15-2C50110EEBA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459297" y="3716712"/>
            <a:ext cx="2107981" cy="2107981"/>
          </a:xfrm>
          <a:prstGeom prst="rect">
            <a:avLst/>
          </a:prstGeom>
        </p:spPr>
      </p:pic>
      <p:pic>
        <p:nvPicPr>
          <p:cNvPr id="41" name="Picture 40">
            <a:extLst>
              <a:ext uri="{FF2B5EF4-FFF2-40B4-BE49-F238E27FC236}">
                <a16:creationId xmlns:a16="http://schemas.microsoft.com/office/drawing/2014/main" id="{EFAC8A05-6AEB-D94A-A641-270901619DC9}"/>
              </a:ext>
            </a:extLst>
          </p:cNvPr>
          <p:cNvPicPr>
            <a:picLocks noChangeAspect="1"/>
          </p:cNvPicPr>
          <p:nvPr/>
        </p:nvPicPr>
        <p:blipFill>
          <a:blip r:embed="rId4" cstate="screen">
            <a:extLst>
              <a:ext uri="{28A0092B-C50C-407E-A947-70E740481C1C}">
                <a14:useLocalDpi xmlns:a14="http://schemas.microsoft.com/office/drawing/2010/main"/>
              </a:ext>
            </a:extLst>
          </a:blip>
          <a:srcRect/>
          <a:stretch/>
        </p:blipFill>
        <p:spPr>
          <a:xfrm>
            <a:off x="1283916" y="2261078"/>
            <a:ext cx="2938913" cy="2064525"/>
          </a:xfrm>
          <a:prstGeom prst="rect">
            <a:avLst/>
          </a:prstGeom>
        </p:spPr>
      </p:pic>
      <p:pic>
        <p:nvPicPr>
          <p:cNvPr id="46" name="Picture 45" descr="Icon&#10;&#10;Description automatically generated">
            <a:extLst>
              <a:ext uri="{FF2B5EF4-FFF2-40B4-BE49-F238E27FC236}">
                <a16:creationId xmlns:a16="http://schemas.microsoft.com/office/drawing/2014/main" id="{FF31BC85-EE14-4446-8777-1514E01C376D}"/>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389967" y="1041184"/>
            <a:ext cx="1854887" cy="1781529"/>
          </a:xfrm>
          <a:prstGeom prst="rect">
            <a:avLst/>
          </a:prstGeom>
        </p:spPr>
      </p:pic>
    </p:spTree>
    <p:extLst>
      <p:ext uri="{BB962C8B-B14F-4D97-AF65-F5344CB8AC3E}">
        <p14:creationId xmlns:p14="http://schemas.microsoft.com/office/powerpoint/2010/main" val="1081750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down)">
                                      <p:cBhvr>
                                        <p:cTn id="7" dur="500"/>
                                        <p:tgtEl>
                                          <p:spTgt spid="4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wipe(down)">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fade">
                                      <p:cBhvr>
                                        <p:cTn id="17" dur="1000"/>
                                        <p:tgtEl>
                                          <p:spTgt spid="41"/>
                                        </p:tgtEl>
                                      </p:cBhvr>
                                    </p:animEffect>
                                    <p:anim calcmode="lin" valueType="num">
                                      <p:cBhvr>
                                        <p:cTn id="18" dur="1000" fill="hold"/>
                                        <p:tgtEl>
                                          <p:spTgt spid="41"/>
                                        </p:tgtEl>
                                        <p:attrNameLst>
                                          <p:attrName>ppt_x</p:attrName>
                                        </p:attrNameLst>
                                      </p:cBhvr>
                                      <p:tavLst>
                                        <p:tav tm="0">
                                          <p:val>
                                            <p:strVal val="#ppt_x"/>
                                          </p:val>
                                        </p:tav>
                                        <p:tav tm="100000">
                                          <p:val>
                                            <p:strVal val="#ppt_x"/>
                                          </p:val>
                                        </p:tav>
                                      </p:tavLst>
                                    </p:anim>
                                    <p:anim calcmode="lin" valueType="num">
                                      <p:cBhvr>
                                        <p:cTn id="19"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wipe(down)">
                                      <p:cBhvr>
                                        <p:cTn id="24" dur="500"/>
                                        <p:tgtEl>
                                          <p:spTgt spid="24"/>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wipe(down)">
                                      <p:cBhvr>
                                        <p:cTn id="3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C9ED4FBC-F088-0042-AC88-DE416FFC62F4}"/>
              </a:ext>
            </a:extLst>
          </p:cNvPr>
          <p:cNvSpPr txBox="1"/>
          <p:nvPr/>
        </p:nvSpPr>
        <p:spPr>
          <a:xfrm>
            <a:off x="175095" y="132671"/>
            <a:ext cx="5616105" cy="954107"/>
          </a:xfrm>
          <a:prstGeom prst="rect">
            <a:avLst/>
          </a:prstGeom>
          <a:noFill/>
        </p:spPr>
        <p:txBody>
          <a:bodyPr wrap="square" rtlCol="0">
            <a:spAutoFit/>
          </a:bodyPr>
          <a:lstStyle/>
          <a:p>
            <a:r>
              <a:rPr lang="en-US" sz="2800" b="1" dirty="0">
                <a:solidFill>
                  <a:schemeClr val="bg1"/>
                </a:solidFill>
              </a:rPr>
              <a:t>What makes </a:t>
            </a:r>
            <a:br>
              <a:rPr lang="en-US" sz="2800" b="1" dirty="0">
                <a:solidFill>
                  <a:schemeClr val="bg1"/>
                </a:solidFill>
              </a:rPr>
            </a:br>
            <a:r>
              <a:rPr lang="en-US" sz="2800" b="1" dirty="0">
                <a:solidFill>
                  <a:schemeClr val="bg1"/>
                </a:solidFill>
              </a:rPr>
              <a:t>me ‘ME’?</a:t>
            </a:r>
          </a:p>
        </p:txBody>
      </p:sp>
      <p:grpSp>
        <p:nvGrpSpPr>
          <p:cNvPr id="20" name="Group 19">
            <a:extLst>
              <a:ext uri="{FF2B5EF4-FFF2-40B4-BE49-F238E27FC236}">
                <a16:creationId xmlns:a16="http://schemas.microsoft.com/office/drawing/2014/main" id="{CF561200-B31A-AE4E-9A44-43ACE9E024F7}"/>
              </a:ext>
            </a:extLst>
          </p:cNvPr>
          <p:cNvGrpSpPr/>
          <p:nvPr/>
        </p:nvGrpSpPr>
        <p:grpSpPr>
          <a:xfrm>
            <a:off x="830865" y="2456111"/>
            <a:ext cx="4976377" cy="2378027"/>
            <a:chOff x="450051" y="2326562"/>
            <a:chExt cx="2346857" cy="2319130"/>
          </a:xfrm>
        </p:grpSpPr>
        <p:sp>
          <p:nvSpPr>
            <p:cNvPr id="21" name="Rounded Rectangle 20">
              <a:extLst>
                <a:ext uri="{FF2B5EF4-FFF2-40B4-BE49-F238E27FC236}">
                  <a16:creationId xmlns:a16="http://schemas.microsoft.com/office/drawing/2014/main" id="{362AA7E1-591F-E346-AC8C-16BF9AE46AB4}"/>
                </a:ext>
              </a:extLst>
            </p:cNvPr>
            <p:cNvSpPr/>
            <p:nvPr/>
          </p:nvSpPr>
          <p:spPr>
            <a:xfrm>
              <a:off x="450051" y="2326562"/>
              <a:ext cx="2346857" cy="2319130"/>
            </a:xfrm>
            <a:prstGeom prst="roundRect">
              <a:avLst>
                <a:gd name="adj" fmla="val 1279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4370622E-16D6-1D44-A5C6-E4422FE47452}"/>
                </a:ext>
              </a:extLst>
            </p:cNvPr>
            <p:cNvSpPr/>
            <p:nvPr/>
          </p:nvSpPr>
          <p:spPr>
            <a:xfrm>
              <a:off x="2174579" y="4115605"/>
              <a:ext cx="622329" cy="5300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a:extLst>
              <a:ext uri="{FF2B5EF4-FFF2-40B4-BE49-F238E27FC236}">
                <a16:creationId xmlns:a16="http://schemas.microsoft.com/office/drawing/2014/main" id="{F830457D-2B54-EB43-9ED6-F86A5825EC52}"/>
              </a:ext>
            </a:extLst>
          </p:cNvPr>
          <p:cNvSpPr/>
          <p:nvPr/>
        </p:nvSpPr>
        <p:spPr>
          <a:xfrm>
            <a:off x="1324982" y="3137292"/>
            <a:ext cx="3988141" cy="1015663"/>
          </a:xfrm>
          <a:prstGeom prst="rect">
            <a:avLst/>
          </a:prstGeom>
        </p:spPr>
        <p:txBody>
          <a:bodyPr wrap="square">
            <a:spAutoFit/>
          </a:bodyPr>
          <a:lstStyle/>
          <a:p>
            <a:pPr algn="ctr">
              <a:spcAft>
                <a:spcPts val="0"/>
              </a:spcAft>
            </a:pPr>
            <a:r>
              <a:rPr lang="en-GB" sz="3000" b="1" dirty="0">
                <a:solidFill>
                  <a:schemeClr val="bg1"/>
                </a:solidFill>
                <a:latin typeface="Arial" panose="020B0604020202020204" pitchFamily="34" charset="0"/>
                <a:ea typeface="Calibri" panose="020F0502020204030204" pitchFamily="34" charset="0"/>
                <a:cs typeface="Tahoma" panose="020B0604030504040204" pitchFamily="34" charset="0"/>
              </a:rPr>
              <a:t>I’m different and special because…</a:t>
            </a:r>
          </a:p>
        </p:txBody>
      </p:sp>
      <p:pic>
        <p:nvPicPr>
          <p:cNvPr id="4" name="Picture 3">
            <a:extLst>
              <a:ext uri="{FF2B5EF4-FFF2-40B4-BE49-F238E27FC236}">
                <a16:creationId xmlns:a16="http://schemas.microsoft.com/office/drawing/2014/main" id="{ABFFD0DA-DCC9-8E47-9FE6-B7B9B9691C7E}"/>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5662861" y="2078784"/>
            <a:ext cx="3132680" cy="3132680"/>
          </a:xfrm>
          <a:prstGeom prst="rect">
            <a:avLst/>
          </a:prstGeom>
        </p:spPr>
      </p:pic>
    </p:spTree>
    <p:extLst>
      <p:ext uri="{BB962C8B-B14F-4D97-AF65-F5344CB8AC3E}">
        <p14:creationId xmlns:p14="http://schemas.microsoft.com/office/powerpoint/2010/main" val="508930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NAS Palette">
      <a:dk1>
        <a:srgbClr val="000000"/>
      </a:dk1>
      <a:lt1>
        <a:srgbClr val="FFFFFF"/>
      </a:lt1>
      <a:dk2>
        <a:srgbClr val="44546A"/>
      </a:dk2>
      <a:lt2>
        <a:srgbClr val="E7E6E6"/>
      </a:lt2>
      <a:accent1>
        <a:srgbClr val="EC2889"/>
      </a:accent1>
      <a:accent2>
        <a:srgbClr val="32BCAD"/>
      </a:accent2>
      <a:accent3>
        <a:srgbClr val="EE4128"/>
      </a:accent3>
      <a:accent4>
        <a:srgbClr val="FFB81C"/>
      </a:accent4>
      <a:accent5>
        <a:srgbClr val="2CC3E8"/>
      </a:accent5>
      <a:accent6>
        <a:srgbClr val="8913B0"/>
      </a:accent6>
      <a:hlink>
        <a:srgbClr val="4103BF"/>
      </a:hlink>
      <a:folHlink>
        <a:srgbClr val="EC288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983</TotalTime>
  <Words>1366</Words>
  <Application>Microsoft Macintosh PowerPoint</Application>
  <PresentationFormat>On-screen Show (4:3)</PresentationFormat>
  <Paragraphs>82</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Aimee-Marie Dore</dc:creator>
  <cp:lastModifiedBy>Aimee-Marie Dore</cp:lastModifiedBy>
  <cp:revision>523</cp:revision>
  <dcterms:created xsi:type="dcterms:W3CDTF">2019-02-23T10:47:04Z</dcterms:created>
  <dcterms:modified xsi:type="dcterms:W3CDTF">2022-03-15T14:46:34Z</dcterms:modified>
</cp:coreProperties>
</file>